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5" r:id="rId3"/>
    <p:sldId id="276" r:id="rId4"/>
    <p:sldId id="277" r:id="rId5"/>
    <p:sldId id="278" r:id="rId6"/>
    <p:sldId id="27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0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94660"/>
  </p:normalViewPr>
  <p:slideViewPr>
    <p:cSldViewPr>
      <p:cViewPr varScale="1">
        <p:scale>
          <a:sx n="109" d="100"/>
          <a:sy n="109" d="100"/>
        </p:scale>
        <p:origin x="168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A67FF-339B-4A1C-B6E4-3957244770D4}" type="datetimeFigureOut">
              <a:rPr lang="en-US" smtClean="0"/>
              <a:t>1/11/2023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AF228F-76AB-43DC-A339-26AECE53F527}" type="slidenum">
              <a:rPr lang="en-US" smtClean="0"/>
              <a:t>‹#›</a:t>
            </a:fld>
            <a:endParaRPr lang="en-US" dirty="0"/>
          </a:p>
        </p:txBody>
      </p:sp>
    </p:spTree>
    <p:extLst>
      <p:ext uri="{BB962C8B-B14F-4D97-AF65-F5344CB8AC3E}">
        <p14:creationId xmlns:p14="http://schemas.microsoft.com/office/powerpoint/2010/main" val="68296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228F-76AB-43DC-A339-26AECE53F527}" type="slidenum">
              <a:rPr lang="en-US" smtClean="0"/>
              <a:t>2</a:t>
            </a:fld>
            <a:endParaRPr lang="en-US" dirty="0"/>
          </a:p>
        </p:txBody>
      </p:sp>
    </p:spTree>
    <p:extLst>
      <p:ext uri="{BB962C8B-B14F-4D97-AF65-F5344CB8AC3E}">
        <p14:creationId xmlns:p14="http://schemas.microsoft.com/office/powerpoint/2010/main" val="3216896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228F-76AB-43DC-A339-26AECE53F527}" type="slidenum">
              <a:rPr lang="en-US" smtClean="0"/>
              <a:t>3</a:t>
            </a:fld>
            <a:endParaRPr lang="en-US" dirty="0"/>
          </a:p>
        </p:txBody>
      </p:sp>
    </p:spTree>
    <p:extLst>
      <p:ext uri="{BB962C8B-B14F-4D97-AF65-F5344CB8AC3E}">
        <p14:creationId xmlns:p14="http://schemas.microsoft.com/office/powerpoint/2010/main" val="2427922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228F-76AB-43DC-A339-26AECE53F527}" type="slidenum">
              <a:rPr lang="en-US" smtClean="0"/>
              <a:t>4</a:t>
            </a:fld>
            <a:endParaRPr lang="en-US" dirty="0"/>
          </a:p>
        </p:txBody>
      </p:sp>
    </p:spTree>
    <p:extLst>
      <p:ext uri="{BB962C8B-B14F-4D97-AF65-F5344CB8AC3E}">
        <p14:creationId xmlns:p14="http://schemas.microsoft.com/office/powerpoint/2010/main" val="131030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228F-76AB-43DC-A339-26AECE53F527}" type="slidenum">
              <a:rPr lang="en-US" smtClean="0"/>
              <a:t>5</a:t>
            </a:fld>
            <a:endParaRPr lang="en-US" dirty="0"/>
          </a:p>
        </p:txBody>
      </p:sp>
    </p:spTree>
    <p:extLst>
      <p:ext uri="{BB962C8B-B14F-4D97-AF65-F5344CB8AC3E}">
        <p14:creationId xmlns:p14="http://schemas.microsoft.com/office/powerpoint/2010/main" val="4096043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228F-76AB-43DC-A339-26AECE53F527}" type="slidenum">
              <a:rPr lang="en-US" smtClean="0"/>
              <a:t>6</a:t>
            </a:fld>
            <a:endParaRPr lang="en-US" dirty="0"/>
          </a:p>
        </p:txBody>
      </p:sp>
    </p:spTree>
    <p:extLst>
      <p:ext uri="{BB962C8B-B14F-4D97-AF65-F5344CB8AC3E}">
        <p14:creationId xmlns:p14="http://schemas.microsoft.com/office/powerpoint/2010/main" val="2912942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6D633C-3196-4C42-A7A6-1190C83A1657}" type="datetimeFigureOut">
              <a:rPr lang="ru-RU" smtClean="0"/>
              <a:pPr/>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CD9DBA-7A6D-4973-9474-0D120547320E}"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D633C-3196-4C42-A7A6-1190C83A1657}" type="datetimeFigureOut">
              <a:rPr lang="ru-RU" smtClean="0"/>
              <a:pPr/>
              <a:t>11.01.2023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D9DBA-7A6D-4973-9474-0D120547320E}"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Picture 2" descr="G:\аня\КАРТИНКИ\Рисунок1.jpg"/>
          <p:cNvPicPr>
            <a:picLocks noChangeAspect="1" noChangeArrowheads="1"/>
          </p:cNvPicPr>
          <p:nvPr/>
        </p:nvPicPr>
        <p:blipFill>
          <a:blip r:embed="rId2" cstate="email">
            <a:duotone>
              <a:schemeClr val="accent3">
                <a:shade val="45000"/>
                <a:satMod val="135000"/>
              </a:schemeClr>
              <a:prstClr val="white"/>
            </a:duotone>
          </a:blip>
          <a:srcRect/>
          <a:stretch>
            <a:fillRect/>
          </a:stretch>
        </p:blipFill>
        <p:spPr bwMode="auto">
          <a:xfrm>
            <a:off x="-19079" y="-14310"/>
            <a:ext cx="9163079" cy="6872310"/>
          </a:xfrm>
          <a:prstGeom prst="rect">
            <a:avLst/>
          </a:prstGeom>
          <a:noFill/>
        </p:spPr>
      </p:pic>
      <p:sp>
        <p:nvSpPr>
          <p:cNvPr id="1025" name="Rectangle 1"/>
          <p:cNvSpPr>
            <a:spLocks noChangeArrowheads="1"/>
          </p:cNvSpPr>
          <p:nvPr/>
        </p:nvSpPr>
        <p:spPr bwMode="auto">
          <a:xfrm>
            <a:off x="1547664" y="413696"/>
            <a:ext cx="642885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4000" b="1" dirty="0" smtClean="0">
                <a:latin typeface="Palatino Linotype" panose="02040502050505030304" pitchFamily="18" charset="0"/>
              </a:rPr>
              <a:t>Lesson 47.</a:t>
            </a:r>
          </a:p>
          <a:p>
            <a:pPr algn="ctr"/>
            <a:r>
              <a:rPr lang="en-US" sz="4000" b="1" dirty="0" smtClean="0">
                <a:solidFill>
                  <a:srgbClr val="C00000"/>
                </a:solidFill>
                <a:latin typeface="Palatino Linotype" panose="02040502050505030304" pitchFamily="18" charset="0"/>
              </a:rPr>
              <a:t>Direct &amp; Indirect </a:t>
            </a:r>
            <a:r>
              <a:rPr lang="en-US" sz="4000" b="1" dirty="0">
                <a:solidFill>
                  <a:srgbClr val="C00000"/>
                </a:solidFill>
                <a:latin typeface="Palatino Linotype" panose="02040502050505030304" pitchFamily="18" charset="0"/>
              </a:rPr>
              <a:t>speech</a:t>
            </a:r>
          </a:p>
        </p:txBody>
      </p:sp>
      <p:sp>
        <p:nvSpPr>
          <p:cNvPr id="7" name="TextBox 6"/>
          <p:cNvSpPr txBox="1"/>
          <p:nvPr/>
        </p:nvSpPr>
        <p:spPr>
          <a:xfrm>
            <a:off x="1187624" y="4255928"/>
            <a:ext cx="6955706" cy="1477328"/>
          </a:xfrm>
          <a:prstGeom prst="rect">
            <a:avLst/>
          </a:prstGeom>
          <a:noFill/>
        </p:spPr>
        <p:txBody>
          <a:bodyPr wrap="square" rtlCol="0">
            <a:spAutoFit/>
          </a:bodyPr>
          <a:lstStyle/>
          <a:p>
            <a:pPr algn="ctr"/>
            <a:r>
              <a:rPr lang="en-US" b="1" dirty="0">
                <a:solidFill>
                  <a:schemeClr val="accent2">
                    <a:lumMod val="75000"/>
                  </a:schemeClr>
                </a:solidFill>
                <a:latin typeface="Roboto" panose="02000000000000000000" pitchFamily="2" charset="0"/>
                <a:ea typeface="Roboto" panose="02000000000000000000" pitchFamily="2" charset="0"/>
              </a:rPr>
              <a:t>Elshan Nasirov</a:t>
            </a:r>
          </a:p>
          <a:p>
            <a:pPr algn="ctr"/>
            <a:r>
              <a:rPr lang="en-US" b="1" dirty="0">
                <a:solidFill>
                  <a:schemeClr val="accent2">
                    <a:lumMod val="75000"/>
                  </a:schemeClr>
                </a:solidFill>
                <a:latin typeface="Roboto" panose="02000000000000000000" pitchFamily="2" charset="0"/>
                <a:ea typeface="Roboto" panose="02000000000000000000" pitchFamily="2" charset="0"/>
              </a:rPr>
              <a:t>Teacher of the Department of Economics</a:t>
            </a:r>
          </a:p>
          <a:p>
            <a:pPr algn="ctr"/>
            <a:r>
              <a:rPr lang="en-US" b="1" dirty="0">
                <a:solidFill>
                  <a:schemeClr val="accent2">
                    <a:lumMod val="75000"/>
                  </a:schemeClr>
                </a:solidFill>
                <a:latin typeface="Roboto" panose="02000000000000000000" pitchFamily="2" charset="0"/>
                <a:ea typeface="Roboto" panose="02000000000000000000" pitchFamily="2" charset="0"/>
              </a:rPr>
              <a:t>Faculty of Economics and Management</a:t>
            </a:r>
          </a:p>
          <a:p>
            <a:pPr algn="ctr"/>
            <a:r>
              <a:rPr lang="en-US" b="1" dirty="0">
                <a:solidFill>
                  <a:schemeClr val="accent2">
                    <a:lumMod val="75000"/>
                  </a:schemeClr>
                </a:solidFill>
                <a:latin typeface="Roboto" panose="02000000000000000000" pitchFamily="2" charset="0"/>
                <a:ea typeface="Roboto" panose="02000000000000000000" pitchFamily="2" charset="0"/>
              </a:rPr>
              <a:t>Nakhchivan State University</a:t>
            </a:r>
          </a:p>
          <a:p>
            <a:pPr algn="ctr"/>
            <a:r>
              <a:rPr lang="en-US" b="1" dirty="0">
                <a:solidFill>
                  <a:schemeClr val="accent2">
                    <a:lumMod val="75000"/>
                  </a:schemeClr>
                </a:solidFill>
                <a:latin typeface="Roboto" panose="02000000000000000000" pitchFamily="2" charset="0"/>
                <a:ea typeface="Roboto" panose="02000000000000000000" pitchFamily="2" charset="0"/>
              </a:rPr>
              <a:t>2020</a:t>
            </a:r>
            <a:endParaRPr lang="ru-RU" b="1" dirty="0">
              <a:solidFill>
                <a:schemeClr val="accent2">
                  <a:lumMod val="75000"/>
                </a:schemeClr>
              </a:solidFill>
              <a:latin typeface="Roboto" panose="02000000000000000000" pitchFamily="2" charset="0"/>
              <a:ea typeface="Roboto" panose="02000000000000000000" pitchFamily="2" charset="0"/>
            </a:endParaRPr>
          </a:p>
        </p:txBody>
      </p:sp>
      <p:pic>
        <p:nvPicPr>
          <p:cNvPr id="9" name="Picture 11" descr="j0293236"/>
          <p:cNvPicPr>
            <a:picLocks noChangeAspect="1" noChangeArrowheads="1"/>
          </p:cNvPicPr>
          <p:nvPr/>
        </p:nvPicPr>
        <p:blipFill>
          <a:blip r:embed="rId3" cstate="print"/>
          <a:srcRect/>
          <a:stretch>
            <a:fillRect/>
          </a:stretch>
        </p:blipFill>
        <p:spPr bwMode="auto">
          <a:xfrm>
            <a:off x="728653" y="501244"/>
            <a:ext cx="1285894" cy="1008873"/>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741" y="1807270"/>
            <a:ext cx="2535419" cy="248582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39952" y="5733256"/>
            <a:ext cx="968352" cy="9683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Picture 2" descr="G:\аня\КАРТИНКИ\Рисунок1.jpg"/>
          <p:cNvPicPr>
            <a:picLocks noChangeAspect="1" noChangeArrowheads="1"/>
          </p:cNvPicPr>
          <p:nvPr/>
        </p:nvPicPr>
        <p:blipFill>
          <a:blip r:embed="rId3" cstate="email">
            <a:duotone>
              <a:schemeClr val="accent3">
                <a:shade val="45000"/>
                <a:satMod val="135000"/>
              </a:schemeClr>
              <a:prstClr val="white"/>
            </a:duotone>
          </a:blip>
          <a:srcRect/>
          <a:stretch>
            <a:fillRect/>
          </a:stretch>
        </p:blipFill>
        <p:spPr bwMode="auto">
          <a:xfrm>
            <a:off x="-19079" y="-14310"/>
            <a:ext cx="9163079" cy="6872310"/>
          </a:xfrm>
          <a:prstGeom prst="rect">
            <a:avLst/>
          </a:prstGeom>
          <a:noFill/>
        </p:spPr>
      </p:pic>
      <p:sp>
        <p:nvSpPr>
          <p:cNvPr id="6" name="Rectangle 5"/>
          <p:cNvSpPr/>
          <p:nvPr/>
        </p:nvSpPr>
        <p:spPr>
          <a:xfrm>
            <a:off x="1907704" y="837030"/>
            <a:ext cx="6408712" cy="650756"/>
          </a:xfrm>
          <a:prstGeom prst="rect">
            <a:avLst/>
          </a:prstGeom>
          <a:noFill/>
        </p:spPr>
        <p:txBody>
          <a:bodyPr wrap="square">
            <a:spAutoFit/>
          </a:bodyPr>
          <a:lstStyle/>
          <a:p>
            <a:pPr algn="ctr">
              <a:lnSpc>
                <a:spcPct val="107000"/>
              </a:lnSpc>
              <a:spcAft>
                <a:spcPts val="800"/>
              </a:spcAft>
            </a:pPr>
            <a:r>
              <a:rPr lang="en-US" sz="36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Direct &amp; Indirect Speech</a:t>
            </a:r>
            <a:endParaRPr lang="en-US" sz="3600" b="1" dirty="0">
              <a:solidFill>
                <a:srgbClr val="C00000"/>
              </a:solidFill>
              <a:latin typeface="Roboto" panose="02000000000000000000" pitchFamily="2" charset="0"/>
              <a:ea typeface="Roboto" panose="02000000000000000000" pitchFamily="2" charset="0"/>
              <a:cs typeface="Times New Roman" panose="02020603050405020304" pitchFamily="18" charset="0"/>
            </a:endParaRPr>
          </a:p>
        </p:txBody>
      </p:sp>
      <p:sp>
        <p:nvSpPr>
          <p:cNvPr id="11" name="Rectangle 10"/>
          <p:cNvSpPr/>
          <p:nvPr/>
        </p:nvSpPr>
        <p:spPr>
          <a:xfrm>
            <a:off x="611560" y="2245796"/>
            <a:ext cx="8532440" cy="4351961"/>
          </a:xfrm>
          <a:prstGeom prst="rect">
            <a:avLst/>
          </a:prstGeom>
        </p:spPr>
        <p:txBody>
          <a:bodyPr wrap="square">
            <a:spAutoFit/>
          </a:bodyPr>
          <a:lstStyle/>
          <a:p>
            <a:pPr>
              <a:lnSpc>
                <a:spcPct val="107000"/>
              </a:lnSpc>
              <a:spcAft>
                <a:spcPts val="800"/>
              </a:spcAft>
            </a:pPr>
            <a:r>
              <a:rPr lang="en-US" sz="20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Direct </a:t>
            </a: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speech </a:t>
            </a:r>
            <a:r>
              <a:rPr lang="en-US" sz="2000" dirty="0">
                <a:latin typeface="Roboto" panose="02000000000000000000" pitchFamily="2" charset="0"/>
                <a:ea typeface="Roboto" panose="02000000000000000000" pitchFamily="2" charset="0"/>
                <a:cs typeface="Times New Roman" panose="02020603050405020304" pitchFamily="18" charset="0"/>
              </a:rPr>
              <a:t>is a report of the exact words used by a speaker or writer. Contrast with indirect speech. Also called direct discourse. Direct speech is usually placed inside quotation marks and accompanied by a reporting verb, signal phrase, or </a:t>
            </a:r>
            <a:r>
              <a:rPr lang="en-US" sz="2000" dirty="0" smtClean="0">
                <a:latin typeface="Roboto" panose="02000000000000000000" pitchFamily="2" charset="0"/>
                <a:ea typeface="Roboto" panose="02000000000000000000" pitchFamily="2" charset="0"/>
                <a:cs typeface="Times New Roman" panose="02020603050405020304" pitchFamily="18" charset="0"/>
              </a:rPr>
              <a:t>quotative frame:</a:t>
            </a:r>
          </a:p>
          <a:p>
            <a:pPr algn="ctr">
              <a:lnSpc>
                <a:spcPct val="107000"/>
              </a:lnSpc>
              <a:spcAft>
                <a:spcPts val="800"/>
              </a:spcAft>
            </a:pP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I said, “It is June</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endPar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nSpc>
                <a:spcPct val="107000"/>
              </a:lnSpc>
              <a:spcAft>
                <a:spcPts val="800"/>
              </a:spcAft>
            </a:pPr>
            <a:r>
              <a:rPr lang="en-US" sz="20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Indirect </a:t>
            </a: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speech </a:t>
            </a:r>
            <a:r>
              <a:rPr lang="en-US" sz="20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 </a:t>
            </a:r>
            <a:r>
              <a:rPr lang="en-US" sz="2000" dirty="0" smtClean="0">
                <a:latin typeface="Roboto" panose="02000000000000000000" pitchFamily="2" charset="0"/>
                <a:ea typeface="Roboto" panose="02000000000000000000" pitchFamily="2" charset="0"/>
                <a:cs typeface="Times New Roman" panose="02020603050405020304" pitchFamily="18" charset="0"/>
              </a:rPr>
              <a:t>when </a:t>
            </a:r>
            <a:r>
              <a:rPr lang="en-US" sz="2000" dirty="0">
                <a:latin typeface="Roboto" panose="02000000000000000000" pitchFamily="2" charset="0"/>
                <a:ea typeface="Roboto" panose="02000000000000000000" pitchFamily="2" charset="0"/>
                <a:cs typeface="Times New Roman" panose="02020603050405020304" pitchFamily="18" charset="0"/>
              </a:rPr>
              <a:t>we tell other people what someone else told us, it is called indirect or reported speech</a:t>
            </a:r>
            <a:r>
              <a:rPr lang="en-US" sz="2000" dirty="0" smtClean="0">
                <a:latin typeface="Roboto" panose="02000000000000000000" pitchFamily="2" charset="0"/>
                <a:ea typeface="Roboto" panose="02000000000000000000" pitchFamily="2" charset="0"/>
                <a:cs typeface="Times New Roman" panose="02020603050405020304" pitchFamily="18" charset="0"/>
              </a:rPr>
              <a:t>. We </a:t>
            </a:r>
            <a:r>
              <a:rPr lang="en-US" sz="2000" dirty="0">
                <a:latin typeface="Roboto" panose="02000000000000000000" pitchFamily="2" charset="0"/>
                <a:ea typeface="Roboto" panose="02000000000000000000" pitchFamily="2" charset="0"/>
                <a:cs typeface="Times New Roman" panose="02020603050405020304" pitchFamily="18" charset="0"/>
              </a:rPr>
              <a:t>use reporting verbs to introduce the information that was spoken previously</a:t>
            </a:r>
            <a:r>
              <a:rPr lang="en-US" sz="2000" dirty="0" smtClean="0">
                <a:latin typeface="Roboto" panose="02000000000000000000" pitchFamily="2" charset="0"/>
                <a:ea typeface="Roboto" panose="02000000000000000000" pitchFamily="2" charset="0"/>
                <a:cs typeface="Times New Roman" panose="02020603050405020304" pitchFamily="18" charset="0"/>
              </a:rPr>
              <a:t>. The </a:t>
            </a:r>
            <a:r>
              <a:rPr lang="en-US" sz="2000" dirty="0">
                <a:latin typeface="Roboto" panose="02000000000000000000" pitchFamily="2" charset="0"/>
                <a:ea typeface="Roboto" panose="02000000000000000000" pitchFamily="2" charset="0"/>
                <a:cs typeface="Times New Roman" panose="02020603050405020304" pitchFamily="18" charset="0"/>
              </a:rPr>
              <a:t>most common so-called “reporting verbs” are </a:t>
            </a:r>
            <a:r>
              <a:rPr lang="en-US" sz="2000" dirty="0">
                <a:solidFill>
                  <a:srgbClr val="C00000"/>
                </a:solidFill>
                <a:latin typeface="Roboto" panose="02000000000000000000" pitchFamily="2" charset="0"/>
                <a:ea typeface="Roboto" panose="02000000000000000000" pitchFamily="2" charset="0"/>
                <a:cs typeface="Times New Roman" panose="02020603050405020304" pitchFamily="18" charset="0"/>
              </a:rPr>
              <a:t>say</a:t>
            </a:r>
            <a:r>
              <a:rPr lang="en-US" sz="2000" dirty="0">
                <a:latin typeface="Roboto" panose="02000000000000000000" pitchFamily="2" charset="0"/>
                <a:ea typeface="Roboto" panose="02000000000000000000" pitchFamily="2" charset="0"/>
                <a:cs typeface="Times New Roman" panose="02020603050405020304" pitchFamily="18" charset="0"/>
              </a:rPr>
              <a:t> and </a:t>
            </a:r>
            <a:r>
              <a:rPr lang="en-US" sz="2000" dirty="0">
                <a:solidFill>
                  <a:srgbClr val="C00000"/>
                </a:solidFill>
                <a:latin typeface="Roboto" panose="02000000000000000000" pitchFamily="2" charset="0"/>
                <a:ea typeface="Roboto" panose="02000000000000000000" pitchFamily="2" charset="0"/>
                <a:cs typeface="Times New Roman" panose="02020603050405020304" pitchFamily="18" charset="0"/>
              </a:rPr>
              <a:t>tell</a:t>
            </a:r>
            <a:r>
              <a:rPr lang="en-US" sz="2000" dirty="0">
                <a:latin typeface="Roboto" panose="02000000000000000000" pitchFamily="2" charset="0"/>
                <a:ea typeface="Roboto" panose="02000000000000000000" pitchFamily="2" charset="0"/>
                <a:cs typeface="Times New Roman" panose="02020603050405020304" pitchFamily="18" charset="0"/>
              </a:rPr>
              <a:t>. When we use </a:t>
            </a:r>
            <a:r>
              <a:rPr lang="en-US" sz="2000" dirty="0">
                <a:solidFill>
                  <a:srgbClr val="C00000"/>
                </a:solidFill>
                <a:latin typeface="Roboto" panose="02000000000000000000" pitchFamily="2" charset="0"/>
                <a:ea typeface="Roboto" panose="02000000000000000000" pitchFamily="2" charset="0"/>
                <a:cs typeface="Times New Roman" panose="02020603050405020304" pitchFamily="18" charset="0"/>
              </a:rPr>
              <a:t>tell</a:t>
            </a:r>
            <a:r>
              <a:rPr lang="en-US" sz="2000" dirty="0">
                <a:latin typeface="Roboto" panose="02000000000000000000" pitchFamily="2" charset="0"/>
                <a:ea typeface="Roboto" panose="02000000000000000000" pitchFamily="2" charset="0"/>
                <a:cs typeface="Times New Roman" panose="02020603050405020304" pitchFamily="18" charset="0"/>
              </a:rPr>
              <a:t>, we need to use another person’s name, or a personal pronoun representing him or her, as an indirect </a:t>
            </a:r>
            <a:r>
              <a:rPr lang="en-US" sz="2000" dirty="0" smtClean="0">
                <a:latin typeface="Roboto" panose="02000000000000000000" pitchFamily="2" charset="0"/>
                <a:ea typeface="Roboto" panose="02000000000000000000" pitchFamily="2" charset="0"/>
                <a:cs typeface="Times New Roman" panose="02020603050405020304" pitchFamily="18" charset="0"/>
              </a:rPr>
              <a:t>object</a:t>
            </a:r>
            <a:r>
              <a:rPr lang="en-US" sz="2000" dirty="0">
                <a:latin typeface="Roboto" panose="02000000000000000000" pitchFamily="2" charset="0"/>
                <a:ea typeface="Roboto" panose="02000000000000000000" pitchFamily="2" charset="0"/>
                <a:cs typeface="Times New Roman" panose="02020603050405020304" pitchFamily="18" charset="0"/>
              </a:rPr>
              <a:t>:</a:t>
            </a:r>
            <a:endParaRPr lang="en-US" sz="2000" dirty="0" smtClean="0">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I said that it was June</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endParaRPr lang="en-US" sz="2000" dirty="0" smtClean="0">
              <a:latin typeface="Roboto" panose="02000000000000000000" pitchFamily="2" charset="0"/>
              <a:ea typeface="Roboto"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443845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Picture 2" descr="G:\аня\КАРТИНКИ\Рисунок1.jpg"/>
          <p:cNvPicPr>
            <a:picLocks noChangeAspect="1" noChangeArrowheads="1"/>
          </p:cNvPicPr>
          <p:nvPr/>
        </p:nvPicPr>
        <p:blipFill>
          <a:blip r:embed="rId3" cstate="email">
            <a:duotone>
              <a:schemeClr val="accent3">
                <a:shade val="45000"/>
                <a:satMod val="135000"/>
              </a:schemeClr>
              <a:prstClr val="white"/>
            </a:duotone>
          </a:blip>
          <a:srcRect/>
          <a:stretch>
            <a:fillRect/>
          </a:stretch>
        </p:blipFill>
        <p:spPr bwMode="auto">
          <a:xfrm>
            <a:off x="-19079" y="-14310"/>
            <a:ext cx="9163079" cy="6872310"/>
          </a:xfrm>
          <a:prstGeom prst="rect">
            <a:avLst/>
          </a:prstGeom>
          <a:noFill/>
        </p:spPr>
      </p:pic>
      <p:sp>
        <p:nvSpPr>
          <p:cNvPr id="6" name="Rectangle 5"/>
          <p:cNvSpPr/>
          <p:nvPr/>
        </p:nvSpPr>
        <p:spPr>
          <a:xfrm>
            <a:off x="1907704" y="837030"/>
            <a:ext cx="6408712" cy="650756"/>
          </a:xfrm>
          <a:prstGeom prst="rect">
            <a:avLst/>
          </a:prstGeom>
          <a:noFill/>
        </p:spPr>
        <p:txBody>
          <a:bodyPr wrap="square">
            <a:spAutoFit/>
          </a:bodyPr>
          <a:lstStyle/>
          <a:p>
            <a:pPr algn="ctr">
              <a:lnSpc>
                <a:spcPct val="107000"/>
              </a:lnSpc>
              <a:spcAft>
                <a:spcPts val="800"/>
              </a:spcAft>
            </a:pPr>
            <a:r>
              <a:rPr lang="en-US" sz="36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Direct &amp; Indirect Speech</a:t>
            </a:r>
            <a:endParaRPr lang="en-US" sz="3600" b="1" dirty="0">
              <a:solidFill>
                <a:srgbClr val="C00000"/>
              </a:solidFill>
              <a:latin typeface="Roboto" panose="02000000000000000000" pitchFamily="2" charset="0"/>
              <a:ea typeface="Roboto" panose="02000000000000000000" pitchFamily="2" charset="0"/>
              <a:cs typeface="Times New Roman" panose="02020603050405020304" pitchFamily="18" charset="0"/>
            </a:endParaRPr>
          </a:p>
        </p:txBody>
      </p:sp>
      <p:sp>
        <p:nvSpPr>
          <p:cNvPr id="11" name="Rectangle 10"/>
          <p:cNvSpPr/>
          <p:nvPr/>
        </p:nvSpPr>
        <p:spPr>
          <a:xfrm>
            <a:off x="648072" y="1556792"/>
            <a:ext cx="8532440" cy="3239861"/>
          </a:xfrm>
          <a:prstGeom prst="rect">
            <a:avLst/>
          </a:prstGeom>
        </p:spPr>
        <p:txBody>
          <a:bodyPr wrap="square">
            <a:spAutoFit/>
          </a:bodyPr>
          <a:lstStyle/>
          <a:p>
            <a:pPr algn="ctr">
              <a:lnSpc>
                <a:spcPct val="107000"/>
              </a:lnSpc>
              <a:spcAft>
                <a:spcPts val="800"/>
              </a:spcAft>
            </a:pP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The transition of direct speech to indirect speech</a:t>
            </a:r>
          </a:p>
          <a:p>
            <a:pPr>
              <a:lnSpc>
                <a:spcPct val="107000"/>
              </a:lnSpc>
              <a:spcAft>
                <a:spcPts val="800"/>
              </a:spcAft>
            </a:pPr>
            <a:endParaRPr lang="en-US" sz="2000" dirty="0" smtClean="0">
              <a:latin typeface="Roboto" panose="02000000000000000000" pitchFamily="2" charset="0"/>
              <a:ea typeface="Roboto" panose="02000000000000000000" pitchFamily="2" charset="0"/>
              <a:cs typeface="Times New Roman" panose="02020603050405020304" pitchFamily="18" charset="0"/>
            </a:endParaRPr>
          </a:p>
          <a:p>
            <a:pPr>
              <a:lnSpc>
                <a:spcPct val="107000"/>
              </a:lnSpc>
              <a:spcAft>
                <a:spcPts val="800"/>
              </a:spcAft>
            </a:pPr>
            <a:r>
              <a:rPr lang="en-US" sz="2000" dirty="0" smtClean="0">
                <a:latin typeface="Roboto" panose="02000000000000000000" pitchFamily="2" charset="0"/>
                <a:ea typeface="Roboto" panose="02000000000000000000" pitchFamily="2" charset="0"/>
                <a:cs typeface="Times New Roman" panose="02020603050405020304" pitchFamily="18" charset="0"/>
              </a:rPr>
              <a:t>All </a:t>
            </a:r>
            <a:r>
              <a:rPr lang="en-US" sz="2000" dirty="0">
                <a:latin typeface="Roboto" panose="02000000000000000000" pitchFamily="2" charset="0"/>
                <a:ea typeface="Roboto" panose="02000000000000000000" pitchFamily="2" charset="0"/>
                <a:cs typeface="Times New Roman" panose="02020603050405020304" pitchFamily="18" charset="0"/>
              </a:rPr>
              <a:t>personal and possessive pronouns should be changed depending on the person from whom the story is being told</a:t>
            </a:r>
            <a:r>
              <a:rPr lang="en-US" sz="2000" dirty="0" smtClean="0">
                <a:latin typeface="Roboto" panose="02000000000000000000" pitchFamily="2" charset="0"/>
                <a:ea typeface="Roboto" panose="02000000000000000000" pitchFamily="2" charset="0"/>
                <a:cs typeface="Times New Roman" panose="02020603050405020304" pitchFamily="18" charset="0"/>
              </a:rPr>
              <a:t>:</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Tom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and Bob told me, “We need your dictionary.”</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Tom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and Bob told me that they need my dictionary</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p>
          <a:p>
            <a:pPr>
              <a:lnSpc>
                <a:spcPct val="107000"/>
              </a:lnSpc>
              <a:spcAft>
                <a:spcPts val="800"/>
              </a:spcAft>
            </a:pPr>
            <a:r>
              <a:rPr lang="en-US" sz="2000" dirty="0" smtClean="0">
                <a:latin typeface="Roboto" panose="02000000000000000000" pitchFamily="2" charset="0"/>
                <a:ea typeface="Roboto" panose="02000000000000000000" pitchFamily="2" charset="0"/>
                <a:cs typeface="Times New Roman" panose="02020603050405020304" pitchFamily="18" charset="0"/>
              </a:rPr>
              <a:t>All </a:t>
            </a:r>
            <a:r>
              <a:rPr lang="en-US" sz="2000" dirty="0">
                <a:latin typeface="Roboto" panose="02000000000000000000" pitchFamily="2" charset="0"/>
                <a:ea typeface="Roboto" panose="02000000000000000000" pitchFamily="2" charset="0"/>
                <a:cs typeface="Times New Roman" panose="02020603050405020304" pitchFamily="18" charset="0"/>
              </a:rPr>
              <a:t>demonstrative pronouns and adverbs of time and place in the relative clause must be changed within the meaning of the sentence</a:t>
            </a:r>
            <a:r>
              <a:rPr lang="en-US" sz="2000" dirty="0" smtClean="0">
                <a:latin typeface="Roboto" panose="02000000000000000000" pitchFamily="2" charset="0"/>
                <a:ea typeface="Roboto" panose="02000000000000000000" pitchFamily="2" charset="0"/>
                <a:cs typeface="Times New Roman" panose="02020603050405020304" pitchFamily="18" charset="0"/>
              </a:rPr>
              <a:t>:</a:t>
            </a:r>
          </a:p>
        </p:txBody>
      </p:sp>
      <p:sp>
        <p:nvSpPr>
          <p:cNvPr id="5" name="TextBox 4"/>
          <p:cNvSpPr txBox="1"/>
          <p:nvPr/>
        </p:nvSpPr>
        <p:spPr>
          <a:xfrm>
            <a:off x="755576" y="4966136"/>
            <a:ext cx="2925615" cy="1631216"/>
          </a:xfrm>
          <a:prstGeom prst="rect">
            <a:avLst/>
          </a:prstGeom>
          <a:pattFill prst="pct5">
            <a:fgClr>
              <a:schemeClr val="accent1"/>
            </a:fgClr>
            <a:bgClr>
              <a:schemeClr val="bg1"/>
            </a:bgClr>
          </a:pattFill>
          <a:ln>
            <a:solidFill>
              <a:schemeClr val="accent1"/>
            </a:solidFill>
          </a:ln>
        </p:spPr>
        <p:txBody>
          <a:bodyPr wrap="square" rtlCol="0">
            <a:spAutoFit/>
          </a:bodyPr>
          <a:lstStyle/>
          <a:p>
            <a:r>
              <a:rPr lang="en-US" sz="2000" dirty="0">
                <a:latin typeface="Roboto" panose="02000000000000000000" pitchFamily="2" charset="0"/>
                <a:ea typeface="Roboto" panose="02000000000000000000" pitchFamily="2" charset="0"/>
              </a:rPr>
              <a:t>this —&gt; that</a:t>
            </a:r>
          </a:p>
          <a:p>
            <a:r>
              <a:rPr lang="en-US" sz="2000" dirty="0">
                <a:latin typeface="Roboto" panose="02000000000000000000" pitchFamily="2" charset="0"/>
                <a:ea typeface="Roboto" panose="02000000000000000000" pitchFamily="2" charset="0"/>
              </a:rPr>
              <a:t>these —&gt; those</a:t>
            </a:r>
          </a:p>
          <a:p>
            <a:r>
              <a:rPr lang="en-US" sz="2000" dirty="0">
                <a:latin typeface="Roboto" panose="02000000000000000000" pitchFamily="2" charset="0"/>
                <a:ea typeface="Roboto" panose="02000000000000000000" pitchFamily="2" charset="0"/>
              </a:rPr>
              <a:t>now —&gt; then</a:t>
            </a:r>
          </a:p>
          <a:p>
            <a:r>
              <a:rPr lang="en-US" sz="2000" dirty="0">
                <a:latin typeface="Roboto" panose="02000000000000000000" pitchFamily="2" charset="0"/>
                <a:ea typeface="Roboto" panose="02000000000000000000" pitchFamily="2" charset="0"/>
              </a:rPr>
              <a:t>today —&gt; that day</a:t>
            </a:r>
          </a:p>
          <a:p>
            <a:r>
              <a:rPr lang="en-US" sz="2000" dirty="0">
                <a:latin typeface="Roboto" panose="02000000000000000000" pitchFamily="2" charset="0"/>
                <a:ea typeface="Roboto" panose="02000000000000000000" pitchFamily="2" charset="0"/>
              </a:rPr>
              <a:t>tomorrow —&gt; next </a:t>
            </a:r>
            <a:r>
              <a:rPr lang="en-US" sz="2000" dirty="0" smtClean="0">
                <a:latin typeface="Roboto" panose="02000000000000000000" pitchFamily="2" charset="0"/>
                <a:ea typeface="Roboto" panose="02000000000000000000" pitchFamily="2" charset="0"/>
              </a:rPr>
              <a:t>day</a:t>
            </a:r>
            <a:endParaRPr lang="en-US" sz="2000" dirty="0">
              <a:latin typeface="Roboto" panose="02000000000000000000" pitchFamily="2" charset="0"/>
              <a:ea typeface="Roboto" panose="02000000000000000000" pitchFamily="2" charset="0"/>
            </a:endParaRPr>
          </a:p>
        </p:txBody>
      </p:sp>
      <p:sp>
        <p:nvSpPr>
          <p:cNvPr id="8" name="TextBox 7"/>
          <p:cNvSpPr txBox="1"/>
          <p:nvPr/>
        </p:nvSpPr>
        <p:spPr>
          <a:xfrm>
            <a:off x="3825207" y="4966136"/>
            <a:ext cx="5167436" cy="1631216"/>
          </a:xfrm>
          <a:prstGeom prst="rect">
            <a:avLst/>
          </a:prstGeom>
          <a:pattFill prst="pct5">
            <a:fgClr>
              <a:schemeClr val="accent1"/>
            </a:fgClr>
            <a:bgClr>
              <a:schemeClr val="bg1"/>
            </a:bgClr>
          </a:pattFill>
          <a:ln>
            <a:solidFill>
              <a:schemeClr val="accent1"/>
            </a:solidFill>
          </a:ln>
        </p:spPr>
        <p:txBody>
          <a:bodyPr wrap="square" rtlCol="0">
            <a:spAutoFit/>
          </a:bodyPr>
          <a:lstStyle/>
          <a:p>
            <a:pPr fontAlgn="base"/>
            <a:r>
              <a:rPr lang="en-US" sz="2000" dirty="0">
                <a:latin typeface="Roboto" panose="02000000000000000000" pitchFamily="2" charset="0"/>
                <a:ea typeface="Roboto" panose="02000000000000000000" pitchFamily="2" charset="0"/>
              </a:rPr>
              <a:t>the day after tomorrow —&gt; 2 days later</a:t>
            </a:r>
          </a:p>
          <a:p>
            <a:pPr fontAlgn="base"/>
            <a:r>
              <a:rPr lang="en-US" sz="2000" dirty="0" smtClean="0">
                <a:latin typeface="Roboto" panose="02000000000000000000" pitchFamily="2" charset="0"/>
                <a:ea typeface="Roboto" panose="02000000000000000000" pitchFamily="2" charset="0"/>
              </a:rPr>
              <a:t>yesterday </a:t>
            </a:r>
            <a:r>
              <a:rPr lang="en-US" sz="2000" dirty="0">
                <a:latin typeface="Roboto" panose="02000000000000000000" pitchFamily="2" charset="0"/>
                <a:ea typeface="Roboto" panose="02000000000000000000" pitchFamily="2" charset="0"/>
              </a:rPr>
              <a:t>—&gt; the day before</a:t>
            </a:r>
          </a:p>
          <a:p>
            <a:pPr fontAlgn="base"/>
            <a:r>
              <a:rPr lang="en-US" sz="2000" dirty="0">
                <a:latin typeface="Roboto" panose="02000000000000000000" pitchFamily="2" charset="0"/>
                <a:ea typeface="Roboto" panose="02000000000000000000" pitchFamily="2" charset="0"/>
              </a:rPr>
              <a:t>the day before yesterday —&gt; 2 days before</a:t>
            </a:r>
          </a:p>
          <a:p>
            <a:pPr fontAlgn="base"/>
            <a:r>
              <a:rPr lang="en-US" sz="2000" dirty="0">
                <a:latin typeface="Roboto" panose="02000000000000000000" pitchFamily="2" charset="0"/>
                <a:ea typeface="Roboto" panose="02000000000000000000" pitchFamily="2" charset="0"/>
              </a:rPr>
              <a:t>ago —&gt; before</a:t>
            </a:r>
          </a:p>
          <a:p>
            <a:pPr fontAlgn="base"/>
            <a:r>
              <a:rPr lang="en-US" sz="2000" dirty="0">
                <a:latin typeface="Roboto" panose="02000000000000000000" pitchFamily="2" charset="0"/>
                <a:ea typeface="Roboto" panose="02000000000000000000" pitchFamily="2" charset="0"/>
              </a:rPr>
              <a:t>here —&gt; </a:t>
            </a:r>
            <a:r>
              <a:rPr lang="en-US" sz="2000" dirty="0" smtClean="0">
                <a:latin typeface="Roboto" panose="02000000000000000000" pitchFamily="2" charset="0"/>
                <a:ea typeface="Roboto" panose="02000000000000000000" pitchFamily="2" charset="0"/>
              </a:rPr>
              <a:t>there</a:t>
            </a:r>
            <a:endParaRPr lang="en-US" sz="20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163638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Picture 2" descr="G:\аня\КАРТИНКИ\Рисунок1.jpg"/>
          <p:cNvPicPr>
            <a:picLocks noChangeAspect="1" noChangeArrowheads="1"/>
          </p:cNvPicPr>
          <p:nvPr/>
        </p:nvPicPr>
        <p:blipFill>
          <a:blip r:embed="rId3" cstate="email">
            <a:duotone>
              <a:schemeClr val="accent3">
                <a:shade val="45000"/>
                <a:satMod val="135000"/>
              </a:schemeClr>
              <a:prstClr val="white"/>
            </a:duotone>
          </a:blip>
          <a:srcRect/>
          <a:stretch>
            <a:fillRect/>
          </a:stretch>
        </p:blipFill>
        <p:spPr bwMode="auto">
          <a:xfrm>
            <a:off x="-19079" y="-14310"/>
            <a:ext cx="9163079" cy="6872310"/>
          </a:xfrm>
          <a:prstGeom prst="rect">
            <a:avLst/>
          </a:prstGeom>
          <a:noFill/>
        </p:spPr>
      </p:pic>
      <p:sp>
        <p:nvSpPr>
          <p:cNvPr id="6" name="Rectangle 5"/>
          <p:cNvSpPr/>
          <p:nvPr/>
        </p:nvSpPr>
        <p:spPr>
          <a:xfrm>
            <a:off x="1907704" y="837030"/>
            <a:ext cx="6408712" cy="650756"/>
          </a:xfrm>
          <a:prstGeom prst="rect">
            <a:avLst/>
          </a:prstGeom>
          <a:noFill/>
        </p:spPr>
        <p:txBody>
          <a:bodyPr wrap="square">
            <a:spAutoFit/>
          </a:bodyPr>
          <a:lstStyle/>
          <a:p>
            <a:pPr algn="ctr">
              <a:lnSpc>
                <a:spcPct val="107000"/>
              </a:lnSpc>
              <a:spcAft>
                <a:spcPts val="800"/>
              </a:spcAft>
            </a:pPr>
            <a:r>
              <a:rPr lang="en-US" sz="36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Direct &amp; Indirect Speech</a:t>
            </a:r>
            <a:endParaRPr lang="en-US" sz="3600" b="1" dirty="0">
              <a:solidFill>
                <a:srgbClr val="C00000"/>
              </a:solidFill>
              <a:latin typeface="Roboto" panose="02000000000000000000" pitchFamily="2" charset="0"/>
              <a:ea typeface="Roboto" panose="02000000000000000000" pitchFamily="2" charset="0"/>
              <a:cs typeface="Times New Roman" panose="02020603050405020304" pitchFamily="18" charset="0"/>
            </a:endParaRPr>
          </a:p>
        </p:txBody>
      </p:sp>
      <p:sp>
        <p:nvSpPr>
          <p:cNvPr id="11" name="Rectangle 10"/>
          <p:cNvSpPr/>
          <p:nvPr/>
        </p:nvSpPr>
        <p:spPr>
          <a:xfrm>
            <a:off x="648072" y="1556792"/>
            <a:ext cx="8532440" cy="5172698"/>
          </a:xfrm>
          <a:prstGeom prst="rect">
            <a:avLst/>
          </a:prstGeom>
        </p:spPr>
        <p:txBody>
          <a:bodyPr wrap="square">
            <a:spAutoFit/>
          </a:bodyPr>
          <a:lstStyle/>
          <a:p>
            <a:pPr algn="ctr">
              <a:lnSpc>
                <a:spcPct val="107000"/>
              </a:lnSpc>
              <a:spcAft>
                <a:spcPts val="800"/>
              </a:spcAft>
            </a:pP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The transition of direct speech to indirect speech</a:t>
            </a:r>
          </a:p>
          <a:p>
            <a:pPr algn="ctr">
              <a:lnSpc>
                <a:spcPct val="107000"/>
              </a:lnSpc>
              <a:spcAft>
                <a:spcPts val="800"/>
              </a:spcAft>
            </a:pPr>
            <a:endPar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endPar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endPar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endPar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r>
              <a:rPr lang="en-US" sz="20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Examples:</a:t>
            </a:r>
            <a:endPar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She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told me, “I will come to see you tomorrow.”</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She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told me she would come to see me the next day</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p>
          <a:p>
            <a:pPr>
              <a:lnSpc>
                <a:spcPct val="107000"/>
              </a:lnSpc>
              <a:spcAft>
                <a:spcPts val="800"/>
              </a:spcAft>
            </a:pPr>
            <a:endParaRPr lang="en-US" sz="2000" dirty="0" smtClean="0">
              <a:latin typeface="Roboto" panose="02000000000000000000" pitchFamily="2" charset="0"/>
              <a:ea typeface="Roboto" panose="02000000000000000000" pitchFamily="2" charset="0"/>
              <a:cs typeface="Times New Roman" panose="02020603050405020304" pitchFamily="18" charset="0"/>
            </a:endParaRPr>
          </a:p>
          <a:p>
            <a:pPr>
              <a:lnSpc>
                <a:spcPct val="107000"/>
              </a:lnSpc>
              <a:spcAft>
                <a:spcPts val="800"/>
              </a:spcAft>
            </a:pPr>
            <a:r>
              <a:rPr lang="en-US" sz="2000" dirty="0" smtClean="0">
                <a:latin typeface="Roboto" panose="02000000000000000000" pitchFamily="2" charset="0"/>
                <a:ea typeface="Roboto" panose="02000000000000000000" pitchFamily="2" charset="0"/>
                <a:cs typeface="Times New Roman" panose="02020603050405020304" pitchFamily="18" charset="0"/>
              </a:rPr>
              <a:t>Common </a:t>
            </a:r>
            <a:r>
              <a:rPr lang="en-US" sz="2000" dirty="0">
                <a:latin typeface="Roboto" panose="02000000000000000000" pitchFamily="2" charset="0"/>
                <a:ea typeface="Roboto" panose="02000000000000000000" pitchFamily="2" charset="0"/>
                <a:cs typeface="Times New Roman" panose="02020603050405020304" pitchFamily="18" charset="0"/>
              </a:rPr>
              <a:t>questions are introduced by the </a:t>
            </a:r>
            <a:r>
              <a:rPr lang="en-US" sz="2000" dirty="0" smtClean="0">
                <a:latin typeface="Roboto" panose="02000000000000000000" pitchFamily="2" charset="0"/>
                <a:ea typeface="Roboto" panose="02000000000000000000" pitchFamily="2" charset="0"/>
                <a:cs typeface="Times New Roman" panose="02020603050405020304" pitchFamily="18" charset="0"/>
              </a:rPr>
              <a:t>conjunctions </a:t>
            </a: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if</a:t>
            </a:r>
            <a:r>
              <a:rPr lang="en-US" sz="2000" dirty="0">
                <a:latin typeface="Roboto" panose="02000000000000000000" pitchFamily="2" charset="0"/>
                <a:ea typeface="Roboto" panose="02000000000000000000" pitchFamily="2" charset="0"/>
                <a:cs typeface="Times New Roman" panose="02020603050405020304" pitchFamily="18" charset="0"/>
              </a:rPr>
              <a:t> and </a:t>
            </a: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whether</a:t>
            </a:r>
            <a:r>
              <a:rPr lang="en-US" sz="2000" dirty="0" smtClean="0">
                <a:latin typeface="Roboto" panose="02000000000000000000" pitchFamily="2" charset="0"/>
                <a:ea typeface="Roboto" panose="02000000000000000000" pitchFamily="2" charset="0"/>
                <a:cs typeface="Times New Roman" panose="02020603050405020304" pitchFamily="18" charset="0"/>
              </a:rPr>
              <a:t>:</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I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asked, “Have you seen my pen?”</a:t>
            </a:r>
          </a:p>
          <a:p>
            <a:pPr algn="ctr">
              <a:lnSpc>
                <a:spcPct val="107000"/>
              </a:lnSpc>
              <a:spcAft>
                <a:spcPts val="800"/>
              </a:spcAft>
            </a:pP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I asked him if he had seen my pen.</a:t>
            </a:r>
            <a:endPar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endParaRPr>
          </a:p>
        </p:txBody>
      </p:sp>
      <p:sp>
        <p:nvSpPr>
          <p:cNvPr id="5" name="TextBox 4"/>
          <p:cNvSpPr txBox="1"/>
          <p:nvPr/>
        </p:nvSpPr>
        <p:spPr>
          <a:xfrm>
            <a:off x="810720" y="2008439"/>
            <a:ext cx="2925615" cy="1631216"/>
          </a:xfrm>
          <a:prstGeom prst="rect">
            <a:avLst/>
          </a:prstGeom>
          <a:pattFill prst="pct5">
            <a:fgClr>
              <a:schemeClr val="accent1"/>
            </a:fgClr>
            <a:bgClr>
              <a:schemeClr val="bg1"/>
            </a:bgClr>
          </a:pattFill>
          <a:ln>
            <a:solidFill>
              <a:schemeClr val="accent1"/>
            </a:solidFill>
          </a:ln>
        </p:spPr>
        <p:txBody>
          <a:bodyPr wrap="square" rtlCol="0">
            <a:spAutoFit/>
          </a:bodyPr>
          <a:lstStyle/>
          <a:p>
            <a:r>
              <a:rPr lang="en-US" sz="2000" dirty="0">
                <a:latin typeface="Roboto" panose="02000000000000000000" pitchFamily="2" charset="0"/>
                <a:ea typeface="Roboto" panose="02000000000000000000" pitchFamily="2" charset="0"/>
              </a:rPr>
              <a:t>this —&gt; that</a:t>
            </a:r>
          </a:p>
          <a:p>
            <a:r>
              <a:rPr lang="en-US" sz="2000" dirty="0">
                <a:latin typeface="Roboto" panose="02000000000000000000" pitchFamily="2" charset="0"/>
                <a:ea typeface="Roboto" panose="02000000000000000000" pitchFamily="2" charset="0"/>
              </a:rPr>
              <a:t>these —&gt; those</a:t>
            </a:r>
          </a:p>
          <a:p>
            <a:r>
              <a:rPr lang="en-US" sz="2000" dirty="0">
                <a:latin typeface="Roboto" panose="02000000000000000000" pitchFamily="2" charset="0"/>
                <a:ea typeface="Roboto" panose="02000000000000000000" pitchFamily="2" charset="0"/>
              </a:rPr>
              <a:t>now —&gt; then</a:t>
            </a:r>
          </a:p>
          <a:p>
            <a:r>
              <a:rPr lang="en-US" sz="2000" dirty="0">
                <a:latin typeface="Roboto" panose="02000000000000000000" pitchFamily="2" charset="0"/>
                <a:ea typeface="Roboto" panose="02000000000000000000" pitchFamily="2" charset="0"/>
              </a:rPr>
              <a:t>today —&gt; that day</a:t>
            </a:r>
          </a:p>
          <a:p>
            <a:r>
              <a:rPr lang="en-US" sz="2000" dirty="0">
                <a:latin typeface="Roboto" panose="02000000000000000000" pitchFamily="2" charset="0"/>
                <a:ea typeface="Roboto" panose="02000000000000000000" pitchFamily="2" charset="0"/>
              </a:rPr>
              <a:t>tomorrow —&gt; next </a:t>
            </a:r>
            <a:r>
              <a:rPr lang="en-US" sz="2000" dirty="0" smtClean="0">
                <a:latin typeface="Roboto" panose="02000000000000000000" pitchFamily="2" charset="0"/>
                <a:ea typeface="Roboto" panose="02000000000000000000" pitchFamily="2" charset="0"/>
              </a:rPr>
              <a:t>day</a:t>
            </a:r>
            <a:endParaRPr lang="en-US" sz="2000" dirty="0">
              <a:latin typeface="Roboto" panose="02000000000000000000" pitchFamily="2" charset="0"/>
              <a:ea typeface="Roboto" panose="02000000000000000000" pitchFamily="2" charset="0"/>
            </a:endParaRPr>
          </a:p>
        </p:txBody>
      </p:sp>
      <p:sp>
        <p:nvSpPr>
          <p:cNvPr id="8" name="TextBox 7"/>
          <p:cNvSpPr txBox="1"/>
          <p:nvPr/>
        </p:nvSpPr>
        <p:spPr>
          <a:xfrm>
            <a:off x="3797052" y="2013808"/>
            <a:ext cx="5167436" cy="1631216"/>
          </a:xfrm>
          <a:prstGeom prst="rect">
            <a:avLst/>
          </a:prstGeom>
          <a:pattFill prst="pct5">
            <a:fgClr>
              <a:schemeClr val="accent1"/>
            </a:fgClr>
            <a:bgClr>
              <a:schemeClr val="bg1"/>
            </a:bgClr>
          </a:pattFill>
          <a:ln>
            <a:solidFill>
              <a:schemeClr val="accent1"/>
            </a:solidFill>
          </a:ln>
        </p:spPr>
        <p:txBody>
          <a:bodyPr wrap="square" rtlCol="0">
            <a:spAutoFit/>
          </a:bodyPr>
          <a:lstStyle/>
          <a:p>
            <a:pPr fontAlgn="base"/>
            <a:r>
              <a:rPr lang="en-US" sz="2000" dirty="0">
                <a:latin typeface="Roboto" panose="02000000000000000000" pitchFamily="2" charset="0"/>
                <a:ea typeface="Roboto" panose="02000000000000000000" pitchFamily="2" charset="0"/>
              </a:rPr>
              <a:t>the day after tomorrow —&gt; 2 days later</a:t>
            </a:r>
          </a:p>
          <a:p>
            <a:pPr fontAlgn="base"/>
            <a:r>
              <a:rPr lang="en-US" sz="2000" dirty="0" smtClean="0">
                <a:latin typeface="Roboto" panose="02000000000000000000" pitchFamily="2" charset="0"/>
                <a:ea typeface="Roboto" panose="02000000000000000000" pitchFamily="2" charset="0"/>
              </a:rPr>
              <a:t>yesterday </a:t>
            </a:r>
            <a:r>
              <a:rPr lang="en-US" sz="2000" dirty="0">
                <a:latin typeface="Roboto" panose="02000000000000000000" pitchFamily="2" charset="0"/>
                <a:ea typeface="Roboto" panose="02000000000000000000" pitchFamily="2" charset="0"/>
              </a:rPr>
              <a:t>—&gt; the day before</a:t>
            </a:r>
          </a:p>
          <a:p>
            <a:pPr fontAlgn="base"/>
            <a:r>
              <a:rPr lang="en-US" sz="2000" dirty="0">
                <a:latin typeface="Roboto" panose="02000000000000000000" pitchFamily="2" charset="0"/>
                <a:ea typeface="Roboto" panose="02000000000000000000" pitchFamily="2" charset="0"/>
              </a:rPr>
              <a:t>the day before yesterday —&gt; 2 days before</a:t>
            </a:r>
          </a:p>
          <a:p>
            <a:pPr fontAlgn="base"/>
            <a:r>
              <a:rPr lang="en-US" sz="2000" dirty="0">
                <a:latin typeface="Roboto" panose="02000000000000000000" pitchFamily="2" charset="0"/>
                <a:ea typeface="Roboto" panose="02000000000000000000" pitchFamily="2" charset="0"/>
              </a:rPr>
              <a:t>ago —&gt; before</a:t>
            </a:r>
          </a:p>
          <a:p>
            <a:pPr fontAlgn="base"/>
            <a:r>
              <a:rPr lang="en-US" sz="2000" dirty="0">
                <a:latin typeface="Roboto" panose="02000000000000000000" pitchFamily="2" charset="0"/>
                <a:ea typeface="Roboto" panose="02000000000000000000" pitchFamily="2" charset="0"/>
              </a:rPr>
              <a:t>here —&gt; </a:t>
            </a:r>
            <a:r>
              <a:rPr lang="en-US" sz="2000" dirty="0" smtClean="0">
                <a:latin typeface="Roboto" panose="02000000000000000000" pitchFamily="2" charset="0"/>
                <a:ea typeface="Roboto" panose="02000000000000000000" pitchFamily="2" charset="0"/>
              </a:rPr>
              <a:t>there</a:t>
            </a:r>
            <a:endParaRPr lang="en-US" sz="20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78892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Picture 2" descr="G:\аня\КАРТИНКИ\Рисунок1.jpg"/>
          <p:cNvPicPr>
            <a:picLocks noChangeAspect="1" noChangeArrowheads="1"/>
          </p:cNvPicPr>
          <p:nvPr/>
        </p:nvPicPr>
        <p:blipFill>
          <a:blip r:embed="rId3" cstate="email">
            <a:duotone>
              <a:schemeClr val="accent3">
                <a:shade val="45000"/>
                <a:satMod val="135000"/>
              </a:schemeClr>
              <a:prstClr val="white"/>
            </a:duotone>
          </a:blip>
          <a:srcRect/>
          <a:stretch>
            <a:fillRect/>
          </a:stretch>
        </p:blipFill>
        <p:spPr bwMode="auto">
          <a:xfrm>
            <a:off x="-19079" y="-14310"/>
            <a:ext cx="9163079" cy="6872310"/>
          </a:xfrm>
          <a:prstGeom prst="rect">
            <a:avLst/>
          </a:prstGeom>
          <a:noFill/>
        </p:spPr>
      </p:pic>
      <p:sp>
        <p:nvSpPr>
          <p:cNvPr id="6" name="Rectangle 5"/>
          <p:cNvSpPr/>
          <p:nvPr/>
        </p:nvSpPr>
        <p:spPr>
          <a:xfrm>
            <a:off x="1835696" y="620688"/>
            <a:ext cx="6408712" cy="1117037"/>
          </a:xfrm>
          <a:prstGeom prst="rect">
            <a:avLst/>
          </a:prstGeom>
          <a:noFill/>
        </p:spPr>
        <p:txBody>
          <a:bodyPr wrap="square">
            <a:spAutoFit/>
          </a:bodyPr>
          <a:lstStyle/>
          <a:p>
            <a:pPr algn="ctr">
              <a:lnSpc>
                <a:spcPct val="107000"/>
              </a:lnSpc>
              <a:spcAft>
                <a:spcPts val="800"/>
              </a:spcAft>
            </a:pPr>
            <a:r>
              <a:rPr lang="en-US" sz="36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Direct &amp; Indirect Speech</a:t>
            </a:r>
          </a:p>
          <a:p>
            <a:pPr algn="ctr">
              <a:lnSpc>
                <a:spcPct val="107000"/>
              </a:lnSpc>
              <a:spcAft>
                <a:spcPts val="800"/>
              </a:spcAft>
            </a:pP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The transition of direct speech to indirect </a:t>
            </a:r>
            <a:r>
              <a:rPr lang="en-US" sz="20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speech</a:t>
            </a:r>
            <a:endParaRPr lang="en-US" sz="3600" b="1" dirty="0">
              <a:solidFill>
                <a:srgbClr val="C00000"/>
              </a:solidFill>
              <a:latin typeface="Roboto" panose="02000000000000000000" pitchFamily="2" charset="0"/>
              <a:ea typeface="Roboto" panose="02000000000000000000" pitchFamily="2" charset="0"/>
              <a:cs typeface="Times New Roman" panose="02020603050405020304" pitchFamily="18" charset="0"/>
            </a:endParaRPr>
          </a:p>
        </p:txBody>
      </p:sp>
      <p:sp>
        <p:nvSpPr>
          <p:cNvPr id="11" name="Rectangle 10"/>
          <p:cNvSpPr/>
          <p:nvPr/>
        </p:nvSpPr>
        <p:spPr>
          <a:xfrm>
            <a:off x="685800" y="2636912"/>
            <a:ext cx="8532440" cy="3342453"/>
          </a:xfrm>
          <a:prstGeom prst="rect">
            <a:avLst/>
          </a:prstGeom>
        </p:spPr>
        <p:txBody>
          <a:bodyPr wrap="square">
            <a:spAutoFit/>
          </a:bodyPr>
          <a:lstStyle/>
          <a:p>
            <a:pPr>
              <a:lnSpc>
                <a:spcPct val="107000"/>
              </a:lnSpc>
              <a:spcAft>
                <a:spcPts val="800"/>
              </a:spcAft>
            </a:pPr>
            <a:r>
              <a:rPr lang="en-US" sz="2000" dirty="0" smtClean="0">
                <a:latin typeface="Roboto" panose="02000000000000000000" pitchFamily="2" charset="0"/>
                <a:ea typeface="Roboto" panose="02000000000000000000" pitchFamily="2" charset="0"/>
                <a:cs typeface="Times New Roman" panose="02020603050405020304" pitchFamily="18" charset="0"/>
              </a:rPr>
              <a:t>Special </a:t>
            </a:r>
            <a:r>
              <a:rPr lang="en-US" sz="2000" dirty="0">
                <a:latin typeface="Roboto" panose="02000000000000000000" pitchFamily="2" charset="0"/>
                <a:ea typeface="Roboto" panose="02000000000000000000" pitchFamily="2" charset="0"/>
                <a:cs typeface="Times New Roman" panose="02020603050405020304" pitchFamily="18" charset="0"/>
              </a:rPr>
              <a:t>questions are introduced with question words</a:t>
            </a:r>
            <a:r>
              <a:rPr lang="en-US" sz="2000" dirty="0" smtClean="0">
                <a:latin typeface="Roboto" panose="02000000000000000000" pitchFamily="2" charset="0"/>
                <a:ea typeface="Roboto" panose="02000000000000000000" pitchFamily="2" charset="0"/>
                <a:cs typeface="Times New Roman" panose="02020603050405020304" pitchFamily="18" charset="0"/>
              </a:rPr>
              <a:t>:</a:t>
            </a:r>
          </a:p>
          <a:p>
            <a:pPr algn="ctr">
              <a:lnSpc>
                <a:spcPct val="107000"/>
              </a:lnSpc>
              <a:spcAft>
                <a:spcPts val="800"/>
              </a:spcAft>
            </a:pP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He wondered: “Who on earth will buy this junk?”</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He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wondered who on earth would buy that junk</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p>
          <a:p>
            <a:pPr algn="ctr">
              <a:lnSpc>
                <a:spcPct val="107000"/>
              </a:lnSpc>
              <a:spcAft>
                <a:spcPts val="800"/>
              </a:spcAft>
            </a:pPr>
            <a:endPar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nSpc>
                <a:spcPct val="107000"/>
              </a:lnSpc>
              <a:spcAft>
                <a:spcPts val="800"/>
              </a:spcAft>
            </a:pPr>
            <a:r>
              <a:rPr lang="en-US" sz="2000" dirty="0" smtClean="0">
                <a:latin typeface="Roboto" panose="02000000000000000000" pitchFamily="2" charset="0"/>
                <a:ea typeface="Roboto" panose="02000000000000000000" pitchFamily="2" charset="0"/>
                <a:cs typeface="Times New Roman" panose="02020603050405020304" pitchFamily="18" charset="0"/>
              </a:rPr>
              <a:t>A </a:t>
            </a:r>
            <a:r>
              <a:rPr lang="en-US" sz="2000" dirty="0">
                <a:latin typeface="Roboto" panose="02000000000000000000" pitchFamily="2" charset="0"/>
                <a:ea typeface="Roboto" panose="02000000000000000000" pitchFamily="2" charset="0"/>
                <a:cs typeface="Times New Roman" panose="02020603050405020304" pitchFamily="18" charset="0"/>
              </a:rPr>
              <a:t>short answer to the question of indirect speech is introduced by the conjunctions</a:t>
            </a:r>
            <a:r>
              <a:rPr lang="en-US" sz="2000" dirty="0" smtClean="0">
                <a:latin typeface="Roboto" panose="02000000000000000000" pitchFamily="2" charset="0"/>
                <a:ea typeface="Roboto" panose="02000000000000000000" pitchFamily="2" charset="0"/>
                <a:cs typeface="Times New Roman" panose="02020603050405020304" pitchFamily="18" charset="0"/>
              </a:rPr>
              <a:t> </a:t>
            </a:r>
            <a:r>
              <a:rPr lang="en-US" sz="2000" dirty="0">
                <a:solidFill>
                  <a:srgbClr val="C00000"/>
                </a:solidFill>
                <a:latin typeface="Roboto" panose="02000000000000000000" pitchFamily="2" charset="0"/>
                <a:ea typeface="Roboto" panose="02000000000000000000" pitchFamily="2" charset="0"/>
                <a:cs typeface="Times New Roman" panose="02020603050405020304" pitchFamily="18" charset="0"/>
              </a:rPr>
              <a:t>that</a:t>
            </a:r>
            <a:r>
              <a:rPr lang="en-US" sz="2000" dirty="0">
                <a:latin typeface="Roboto" panose="02000000000000000000" pitchFamily="2" charset="0"/>
                <a:ea typeface="Roboto" panose="02000000000000000000" pitchFamily="2" charset="0"/>
                <a:cs typeface="Times New Roman" panose="02020603050405020304" pitchFamily="18" charset="0"/>
              </a:rPr>
              <a:t> without the words </a:t>
            </a:r>
            <a:r>
              <a:rPr lang="en-US" sz="2000" dirty="0">
                <a:solidFill>
                  <a:srgbClr val="C00000"/>
                </a:solidFill>
                <a:latin typeface="Roboto" panose="02000000000000000000" pitchFamily="2" charset="0"/>
                <a:ea typeface="Roboto" panose="02000000000000000000" pitchFamily="2" charset="0"/>
                <a:cs typeface="Times New Roman" panose="02020603050405020304" pitchFamily="18" charset="0"/>
              </a:rPr>
              <a:t>yes</a:t>
            </a:r>
            <a:r>
              <a:rPr lang="en-US" sz="2000" dirty="0">
                <a:latin typeface="Roboto" panose="02000000000000000000" pitchFamily="2" charset="0"/>
                <a:ea typeface="Roboto" panose="02000000000000000000" pitchFamily="2" charset="0"/>
                <a:cs typeface="Times New Roman" panose="02020603050405020304" pitchFamily="18" charset="0"/>
              </a:rPr>
              <a:t> / </a:t>
            </a:r>
            <a:r>
              <a:rPr lang="en-US" sz="2000" dirty="0">
                <a:solidFill>
                  <a:srgbClr val="C00000"/>
                </a:solidFill>
                <a:latin typeface="Roboto" panose="02000000000000000000" pitchFamily="2" charset="0"/>
                <a:ea typeface="Roboto" panose="02000000000000000000" pitchFamily="2" charset="0"/>
                <a:cs typeface="Times New Roman" panose="02020603050405020304" pitchFamily="18" charset="0"/>
              </a:rPr>
              <a:t>no</a:t>
            </a:r>
            <a:r>
              <a:rPr lang="en-US" sz="2000" dirty="0" smtClean="0">
                <a:latin typeface="Roboto" panose="02000000000000000000" pitchFamily="2" charset="0"/>
                <a:ea typeface="Roboto" panose="02000000000000000000" pitchFamily="2" charset="0"/>
                <a:cs typeface="Times New Roman" panose="02020603050405020304" pitchFamily="18" charset="0"/>
              </a:rPr>
              <a:t>:</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She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answered, “Yes, I do.”</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She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answered that she did</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endParaRPr lang="en-US" sz="2000" dirty="0" smtClean="0">
              <a:latin typeface="Roboto" panose="02000000000000000000" pitchFamily="2" charset="0"/>
              <a:ea typeface="Roboto"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19147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Picture 2" descr="G:\аня\КАРТИНКИ\Рисунок1.jpg"/>
          <p:cNvPicPr>
            <a:picLocks noChangeAspect="1" noChangeArrowheads="1"/>
          </p:cNvPicPr>
          <p:nvPr/>
        </p:nvPicPr>
        <p:blipFill>
          <a:blip r:embed="rId3" cstate="email">
            <a:duotone>
              <a:schemeClr val="accent3">
                <a:shade val="45000"/>
                <a:satMod val="135000"/>
              </a:schemeClr>
              <a:prstClr val="white"/>
            </a:duotone>
          </a:blip>
          <a:srcRect/>
          <a:stretch>
            <a:fillRect/>
          </a:stretch>
        </p:blipFill>
        <p:spPr bwMode="auto">
          <a:xfrm>
            <a:off x="-19079" y="-14310"/>
            <a:ext cx="9163079" cy="6872310"/>
          </a:xfrm>
          <a:prstGeom prst="rect">
            <a:avLst/>
          </a:prstGeom>
          <a:noFill/>
        </p:spPr>
      </p:pic>
      <p:sp>
        <p:nvSpPr>
          <p:cNvPr id="6" name="Rectangle 5"/>
          <p:cNvSpPr/>
          <p:nvPr/>
        </p:nvSpPr>
        <p:spPr>
          <a:xfrm>
            <a:off x="1835696" y="620688"/>
            <a:ext cx="6408712" cy="1117037"/>
          </a:xfrm>
          <a:prstGeom prst="rect">
            <a:avLst/>
          </a:prstGeom>
          <a:noFill/>
        </p:spPr>
        <p:txBody>
          <a:bodyPr wrap="square">
            <a:spAutoFit/>
          </a:bodyPr>
          <a:lstStyle/>
          <a:p>
            <a:pPr algn="ctr">
              <a:lnSpc>
                <a:spcPct val="107000"/>
              </a:lnSpc>
              <a:spcAft>
                <a:spcPts val="800"/>
              </a:spcAft>
            </a:pPr>
            <a:r>
              <a:rPr lang="en-US" sz="36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Direct &amp; Indirect Speech</a:t>
            </a:r>
          </a:p>
          <a:p>
            <a:pPr algn="ctr">
              <a:lnSpc>
                <a:spcPct val="107000"/>
              </a:lnSpc>
              <a:spcAft>
                <a:spcPts val="800"/>
              </a:spcAft>
            </a:pPr>
            <a:r>
              <a:rPr lang="en-US" sz="2000" b="1" dirty="0">
                <a:solidFill>
                  <a:srgbClr val="C00000"/>
                </a:solidFill>
                <a:latin typeface="Roboto" panose="02000000000000000000" pitchFamily="2" charset="0"/>
                <a:ea typeface="Roboto" panose="02000000000000000000" pitchFamily="2" charset="0"/>
                <a:cs typeface="Times New Roman" panose="02020603050405020304" pitchFamily="18" charset="0"/>
              </a:rPr>
              <a:t>The transition of direct speech to indirect </a:t>
            </a:r>
            <a:r>
              <a:rPr lang="en-US" sz="2000" b="1" dirty="0" smtClean="0">
                <a:solidFill>
                  <a:srgbClr val="C00000"/>
                </a:solidFill>
                <a:latin typeface="Roboto" panose="02000000000000000000" pitchFamily="2" charset="0"/>
                <a:ea typeface="Roboto" panose="02000000000000000000" pitchFamily="2" charset="0"/>
                <a:cs typeface="Times New Roman" panose="02020603050405020304" pitchFamily="18" charset="0"/>
              </a:rPr>
              <a:t>speech</a:t>
            </a:r>
            <a:endParaRPr lang="en-US" sz="3600" b="1" dirty="0">
              <a:solidFill>
                <a:srgbClr val="C00000"/>
              </a:solidFill>
              <a:latin typeface="Roboto" panose="02000000000000000000" pitchFamily="2" charset="0"/>
              <a:ea typeface="Roboto" panose="02000000000000000000" pitchFamily="2" charset="0"/>
              <a:cs typeface="Times New Roman" panose="02020603050405020304" pitchFamily="18" charset="0"/>
            </a:endParaRPr>
          </a:p>
        </p:txBody>
      </p:sp>
      <p:sp>
        <p:nvSpPr>
          <p:cNvPr id="11" name="Rectangle 10"/>
          <p:cNvSpPr/>
          <p:nvPr/>
        </p:nvSpPr>
        <p:spPr>
          <a:xfrm>
            <a:off x="685800" y="2636912"/>
            <a:ext cx="8532440" cy="4004879"/>
          </a:xfrm>
          <a:prstGeom prst="rect">
            <a:avLst/>
          </a:prstGeom>
        </p:spPr>
        <p:txBody>
          <a:bodyPr wrap="square">
            <a:spAutoFit/>
          </a:bodyPr>
          <a:lstStyle/>
          <a:p>
            <a:pPr>
              <a:lnSpc>
                <a:spcPct val="107000"/>
              </a:lnSpc>
              <a:spcAft>
                <a:spcPts val="800"/>
              </a:spcAft>
            </a:pPr>
            <a:r>
              <a:rPr lang="en-US" sz="2000" dirty="0">
                <a:latin typeface="Roboto" panose="02000000000000000000" pitchFamily="2" charset="0"/>
                <a:ea typeface="Roboto" panose="02000000000000000000" pitchFamily="2" charset="0"/>
                <a:cs typeface="Times New Roman" panose="02020603050405020304" pitchFamily="18" charset="0"/>
              </a:rPr>
              <a:t>Imperative sentences in indirect speech are used with the words to say, to tell, to order, to ask, to beg, and the verb in the imperative mood changes to the infinitive form</a:t>
            </a:r>
            <a:r>
              <a:rPr lang="en-US" sz="2000" dirty="0" smtClean="0">
                <a:latin typeface="Roboto" panose="02000000000000000000" pitchFamily="2" charset="0"/>
                <a:ea typeface="Roboto" panose="02000000000000000000" pitchFamily="2" charset="0"/>
                <a:cs typeface="Times New Roman" panose="02020603050405020304" pitchFamily="18" charset="0"/>
              </a:rPr>
              <a:t>:</a:t>
            </a:r>
          </a:p>
          <a:p>
            <a:pPr>
              <a:lnSpc>
                <a:spcPct val="107000"/>
              </a:lnSpc>
              <a:spcAft>
                <a:spcPts val="800"/>
              </a:spcAft>
            </a:pPr>
            <a:endPar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Mom told me, “Clear your room.”</a:t>
            </a:r>
          </a:p>
          <a:p>
            <a:pPr algn="ctr">
              <a:lnSpc>
                <a:spcPct val="107000"/>
              </a:lnSpc>
              <a:spcAft>
                <a:spcPts val="800"/>
              </a:spcAft>
            </a:pP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Mom told me to clear my room</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p>
          <a:p>
            <a:pPr algn="ctr">
              <a:lnSpc>
                <a:spcPct val="107000"/>
              </a:lnSpc>
              <a:spcAft>
                <a:spcPts val="800"/>
              </a:spcAft>
            </a:pP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He </a:t>
            </a: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said, “Don’t run in the corridor.”</a:t>
            </a:r>
          </a:p>
          <a:p>
            <a:pPr algn="ctr">
              <a:lnSpc>
                <a:spcPct val="107000"/>
              </a:lnSpc>
              <a:spcAft>
                <a:spcPts val="800"/>
              </a:spcAft>
            </a:pPr>
            <a:r>
              <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rPr>
              <a:t>He said not to run in the corridor</a:t>
            </a:r>
            <a:r>
              <a:rPr lang="en-US" sz="2000" dirty="0" smtClean="0">
                <a:solidFill>
                  <a:srgbClr val="230BB5"/>
                </a:solidFill>
                <a:latin typeface="Roboto" panose="02000000000000000000" pitchFamily="2" charset="0"/>
                <a:ea typeface="Roboto" panose="02000000000000000000" pitchFamily="2" charset="0"/>
                <a:cs typeface="Times New Roman" panose="02020603050405020304" pitchFamily="18" charset="0"/>
              </a:rPr>
              <a:t>.</a:t>
            </a:r>
          </a:p>
          <a:p>
            <a:pPr algn="ctr">
              <a:lnSpc>
                <a:spcPct val="107000"/>
              </a:lnSpc>
              <a:spcAft>
                <a:spcPts val="800"/>
              </a:spcAft>
            </a:pPr>
            <a:endParaRPr lang="en-US" sz="2000" dirty="0">
              <a:solidFill>
                <a:srgbClr val="230BB5"/>
              </a:solidFill>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r>
              <a:rPr lang="en-US" sz="1400" dirty="0">
                <a:solidFill>
                  <a:srgbClr val="230BB5"/>
                </a:solidFill>
                <a:latin typeface="Roboto" panose="02000000000000000000" pitchFamily="2" charset="0"/>
                <a:ea typeface="Roboto" panose="02000000000000000000" pitchFamily="2" charset="0"/>
                <a:cs typeface="Times New Roman" panose="02020603050405020304" pitchFamily="18" charset="0"/>
              </a:rPr>
              <a:t>Test: https://test-english.com/grammar-points/b1/reported-speech-indirect-speech/</a:t>
            </a:r>
          </a:p>
        </p:txBody>
      </p:sp>
    </p:spTree>
    <p:extLst>
      <p:ext uri="{BB962C8B-B14F-4D97-AF65-F5344CB8AC3E}">
        <p14:creationId xmlns:p14="http://schemas.microsoft.com/office/powerpoint/2010/main" val="2210050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TotalTime>
  <Words>579</Words>
  <Application>Microsoft Office PowerPoint</Application>
  <PresentationFormat>On-screen Show (4:3)</PresentationFormat>
  <Paragraphs>76</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Palatino Linotype</vt:lpstr>
      <vt:lpstr>Roboto</vt:lpstr>
      <vt:lpstr>Times New Roman</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Степени сравнения прилагательных</dc:title>
  <dc:creator>Семья</dc:creator>
  <cp:lastModifiedBy>Dragon</cp:lastModifiedBy>
  <cp:revision>181</cp:revision>
  <dcterms:created xsi:type="dcterms:W3CDTF">2011-01-27T20:37:44Z</dcterms:created>
  <dcterms:modified xsi:type="dcterms:W3CDTF">2023-01-11T17:42:01Z</dcterms:modified>
</cp:coreProperties>
</file>