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7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9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10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11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12.xml" ContentType="application/vnd.openxmlformats-officedocument.presentationml.notesSlide+xml"/>
  <Override PartName="/ppt/comments/comment8.xml" ContentType="application/vnd.openxmlformats-officedocument.presentationml.comments+xml"/>
  <Override PartName="/ppt/notesSlides/notesSlide13.xml" ContentType="application/vnd.openxmlformats-officedocument.presentationml.notesSlide+xml"/>
  <Override PartName="/ppt/comments/comment9.xml" ContentType="application/vnd.openxmlformats-officedocument.presentationml.comments+xml"/>
  <Override PartName="/ppt/notesSlides/notesSlide14.xml" ContentType="application/vnd.openxmlformats-officedocument.presentationml.notesSlide+xml"/>
  <Override PartName="/ppt/comments/comment10.xml" ContentType="application/vnd.openxmlformats-officedocument.presentationml.comments+xml"/>
  <Override PartName="/ppt/notesSlides/notesSlide15.xml" ContentType="application/vnd.openxmlformats-officedocument.presentationml.notesSlide+xml"/>
  <Override PartName="/ppt/comments/comment11.xml" ContentType="application/vnd.openxmlformats-officedocument.presentationml.comments+xml"/>
  <Override PartName="/ppt/notesSlides/notesSlide16.xml" ContentType="application/vnd.openxmlformats-officedocument.presentationml.notesSlide+xml"/>
  <Override PartName="/ppt/comments/comment12.xml" ContentType="application/vnd.openxmlformats-officedocument.presentationml.comments+xml"/>
  <Override PartName="/ppt/notesSlides/notesSlide17.xml" ContentType="application/vnd.openxmlformats-officedocument.presentationml.notesSlide+xml"/>
  <Override PartName="/ppt/comments/comment13.xml" ContentType="application/vnd.openxmlformats-officedocument.presentationml.comments+xml"/>
  <Override PartName="/ppt/notesSlides/notesSlide18.xml" ContentType="application/vnd.openxmlformats-officedocument.presentationml.notesSlide+xml"/>
  <Override PartName="/ppt/comments/comment1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agon" initials="D" lastIdx="1" clrIdx="0">
    <p:extLst>
      <p:ext uri="{19B8F6BF-5375-455C-9EA6-DF929625EA0E}">
        <p15:presenceInfo xmlns:p15="http://schemas.microsoft.com/office/powerpoint/2012/main" userId="Drag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6" autoAdjust="0"/>
    <p:restoredTop sz="94660"/>
  </p:normalViewPr>
  <p:slideViewPr>
    <p:cSldViewPr>
      <p:cViewPr varScale="1">
        <p:scale>
          <a:sx n="109" d="100"/>
          <a:sy n="109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1T20:55:19.694" idx="1">
    <p:pos x="5760" y="-9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1T20:55:19.694" idx="1">
    <p:pos x="5760" y="-9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1T20:55:19.694" idx="1">
    <p:pos x="5760" y="-9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1T20:55:19.694" idx="1">
    <p:pos x="5760" y="-9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1T20:55:19.694" idx="1">
    <p:pos x="5760" y="-9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1T20:55:19.694" idx="1">
    <p:pos x="5760" y="-9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1T20:55:19.694" idx="1">
    <p:pos x="5760" y="-9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1T20:55:19.694" idx="1">
    <p:pos x="5760" y="-9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1T20:55:19.694" idx="1">
    <p:pos x="5760" y="-9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1T20:55:19.694" idx="1">
    <p:pos x="5760" y="-9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1T20:55:19.694" idx="1">
    <p:pos x="5760" y="-9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1T20:55:19.694" idx="1">
    <p:pos x="5760" y="-9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1T20:55:19.694" idx="1">
    <p:pos x="5760" y="-9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1T20:55:19.694" idx="1">
    <p:pos x="5760" y="-9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A67FF-339B-4A1C-B6E4-3957244770D4}" type="datetimeFigureOut">
              <a:rPr lang="en-US" smtClean="0"/>
              <a:t>1/16/2023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F228F-76AB-43DC-A339-26AECE53F5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6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96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96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56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55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54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344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269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830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02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7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12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1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75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71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366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45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44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32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D633C-3196-4C42-A7A6-1190C83A1657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D9DBA-7A6D-4973-9474-0D12054732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47664" y="413696"/>
            <a:ext cx="64288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atin typeface="Palatino Linotype" panose="02040502050505030304" pitchFamily="18" charset="0"/>
              </a:rPr>
              <a:t>Lesson 48.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The Numeral</a:t>
            </a:r>
            <a:endParaRPr lang="en-US" sz="4000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4255928"/>
            <a:ext cx="69557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Elshan Nasirov</a:t>
            </a: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Teacher of the Department of Economics</a:t>
            </a: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Faculty of Economics and Management</a:t>
            </a: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Nakhchivan State University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2021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9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53" y="501244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741" y="1807270"/>
            <a:ext cx="2535419" cy="24858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733256"/>
            <a:ext cx="968352" cy="9683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540184"/>
            <a:ext cx="6408712" cy="12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Ordinal numbers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3669" y="1998245"/>
            <a:ext cx="853244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Ordinal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numerals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in English are formed from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cardinal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ones by adding the suffix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</a:t>
            </a:r>
            <a:r>
              <a:rPr lang="en-US" sz="2000" dirty="0" err="1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749220"/>
            <a:ext cx="2158008" cy="10156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seven - seventh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seven - seventh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ten - tenth</a:t>
            </a:r>
          </a:p>
        </p:txBody>
      </p:sp>
      <p:sp>
        <p:nvSpPr>
          <p:cNvPr id="8" name="Rectangle 7"/>
          <p:cNvSpPr/>
          <p:nvPr/>
        </p:nvSpPr>
        <p:spPr>
          <a:xfrm>
            <a:off x="661538" y="3865372"/>
            <a:ext cx="79429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If this suffix is preceded by the letter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-y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, then it is replaced with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</a:t>
            </a:r>
            <a:r>
              <a:rPr lang="en-US" sz="2000" dirty="0" err="1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ie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-: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129" y="4373203"/>
            <a:ext cx="2374703" cy="70788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thirty – thirtieth</a:t>
            </a:r>
          </a:p>
          <a:p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eighty – eightieth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5929" y="5181579"/>
            <a:ext cx="54553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Exceptions are the following ordinal numbers: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129" y="5581689"/>
            <a:ext cx="1870647" cy="10156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one – first</a:t>
            </a:r>
          </a:p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two – second</a:t>
            </a:r>
          </a:p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three – third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15816" y="5725423"/>
            <a:ext cx="1853843" cy="70788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five – fifth</a:t>
            </a:r>
          </a:p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eight –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eighth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0405" y="5693902"/>
            <a:ext cx="2069867" cy="70788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nine – ninth</a:t>
            </a:r>
          </a:p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twelve – twelfth</a:t>
            </a:r>
          </a:p>
        </p:txBody>
      </p:sp>
    </p:spTree>
    <p:extLst>
      <p:ext uri="{BB962C8B-B14F-4D97-AF65-F5344CB8AC3E}">
        <p14:creationId xmlns:p14="http://schemas.microsoft.com/office/powerpoint/2010/main" val="1698443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540184"/>
            <a:ext cx="6408712" cy="12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Ordinal numbers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3669" y="1998245"/>
            <a:ext cx="853244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In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compound ordinal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numerals,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only the last component has an ordinal form: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749220"/>
            <a:ext cx="4750296" cy="70788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36th – thirty-sixth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242nd – two hundred and forty-second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5800" y="3677147"/>
            <a:ext cx="853244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A noun associated with an ordinal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numeral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is used with the definite article: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5816" y="4581232"/>
            <a:ext cx="5172327" cy="40011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second act of the play is my favourite.</a:t>
            </a:r>
          </a:p>
        </p:txBody>
      </p:sp>
      <p:sp>
        <p:nvSpPr>
          <p:cNvPr id="5" name="Rectangle 4"/>
          <p:cNvSpPr/>
          <p:nvPr/>
        </p:nvSpPr>
        <p:spPr>
          <a:xfrm>
            <a:off x="645178" y="5192134"/>
            <a:ext cx="83193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Less often, in this case, an indefinite article can be used, then the meaning of the phrase changes to 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«</a:t>
            </a:r>
            <a:r>
              <a:rPr lang="en-US" sz="20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one more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»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3669" y="6043364"/>
            <a:ext cx="5626523" cy="40011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I’ve written a complaint, and then a second one.</a:t>
            </a:r>
          </a:p>
        </p:txBody>
      </p:sp>
    </p:spTree>
    <p:extLst>
      <p:ext uri="{BB962C8B-B14F-4D97-AF65-F5344CB8AC3E}">
        <p14:creationId xmlns:p14="http://schemas.microsoft.com/office/powerpoint/2010/main" val="2210766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540184"/>
            <a:ext cx="6408712" cy="12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Date </a:t>
            </a: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time </a:t>
            </a: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in English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0955" y="2239694"/>
            <a:ext cx="8532440" cy="402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Years in English are read as follows: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805896"/>
            <a:ext cx="6478488" cy="163121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1400 – fourteen hundred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1502 – fifteen two (fifteen hundred and two)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1812 – eighteen twelve (eighteen hundred and twelve)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2000 – two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thousand, twenty hundred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2007 – two thousand seven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6258" y="4941168"/>
            <a:ext cx="853244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Dates are written in ordinal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numerals: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680" y="5436701"/>
            <a:ext cx="8315808" cy="96346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17th January, 1998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– the seventeenth of January, nineteen ninety-eight</a:t>
            </a:r>
          </a:p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January 17th, </a:t>
            </a: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1998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–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January the seventeenth, nineteen ninety-eight</a:t>
            </a:r>
          </a:p>
        </p:txBody>
      </p:sp>
    </p:spTree>
    <p:extLst>
      <p:ext uri="{BB962C8B-B14F-4D97-AF65-F5344CB8AC3E}">
        <p14:creationId xmlns:p14="http://schemas.microsoft.com/office/powerpoint/2010/main" val="3296735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540184"/>
            <a:ext cx="6408712" cy="12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Date </a:t>
            </a: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time </a:t>
            </a: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in English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6942" y="2147674"/>
            <a:ext cx="1730805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Times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of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day: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4030" y="2569328"/>
            <a:ext cx="6038210" cy="424731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4.00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– four (o'clock)</a:t>
            </a:r>
          </a:p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8.05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– five minutes past eight (eight oh five)</a:t>
            </a:r>
          </a:p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2.10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– ten minutes past two (two ten)</a:t>
            </a:r>
          </a:p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5.12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– twelve minutes past five (five twelve)</a:t>
            </a:r>
          </a:p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11.15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– quarter past eleven (eleven fifteen)</a:t>
            </a:r>
          </a:p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9.30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– half past nine (nine thirty)</a:t>
            </a:r>
          </a:p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1.35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– twenty-five minutes to two (one thirty-five)</a:t>
            </a:r>
          </a:p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10.45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– quarter to eleven (ten forty-five)</a:t>
            </a:r>
          </a:p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7.52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– eight minutes to eight (seven fifty-two)</a:t>
            </a:r>
          </a:p>
        </p:txBody>
      </p:sp>
    </p:spTree>
    <p:extLst>
      <p:ext uri="{BB962C8B-B14F-4D97-AF65-F5344CB8AC3E}">
        <p14:creationId xmlns:p14="http://schemas.microsoft.com/office/powerpoint/2010/main" val="4261971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9540" y="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540184"/>
            <a:ext cx="6408712" cy="12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Date </a:t>
            </a: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time </a:t>
            </a: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in English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6942" y="2147674"/>
            <a:ext cx="8041522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The word 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«</a:t>
            </a:r>
            <a:r>
              <a:rPr lang="en-US" sz="20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past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»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is used to refer to the part of an hour from zero to 30 minutes (literally means "after"):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6942" y="2933497"/>
            <a:ext cx="3937066" cy="55399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 came here at quarter past nine.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3728762"/>
            <a:ext cx="6334472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word 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«</a:t>
            </a:r>
            <a:r>
              <a:rPr lang="en-US" sz="20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»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denotes a time from 30 to 59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minutes: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406" y="4293096"/>
            <a:ext cx="5291753" cy="55399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plane takes off at ten minutes to twelve.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8310" y="4985960"/>
            <a:ext cx="7588106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American English also sometimes uses the words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after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and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till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9" y="5589240"/>
            <a:ext cx="2736304" cy="10156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quarter </a:t>
            </a: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after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nine</a:t>
            </a:r>
          </a:p>
          <a:p>
            <a:pPr fontAlgn="base">
              <a:lnSpc>
                <a:spcPct val="150000"/>
              </a:lnSpc>
            </a:pP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ten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minutes </a:t>
            </a: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till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twelve</a:t>
            </a:r>
          </a:p>
        </p:txBody>
      </p:sp>
    </p:spTree>
    <p:extLst>
      <p:ext uri="{BB962C8B-B14F-4D97-AF65-F5344CB8AC3E}">
        <p14:creationId xmlns:p14="http://schemas.microsoft.com/office/powerpoint/2010/main" val="2191920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9540" y="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540184"/>
            <a:ext cx="6408712" cy="12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Date </a:t>
            </a: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time </a:t>
            </a: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in English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6942" y="2147674"/>
            <a:ext cx="8041522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word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o'clock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is used only to indicate a whole hour (no minutes). It is not used with the words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/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pm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or after the digits ".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00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"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6942" y="2933497"/>
            <a:ext cx="4441122" cy="55399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accident occurred at six o’clock.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3568" y="3717032"/>
            <a:ext cx="8041522" cy="402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In informal conversation, the word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o'clock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is often omitted: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6942" y="4149080"/>
            <a:ext cx="5089194" cy="50180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I’m stuck in traffic, I’ll be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at home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only at 8.</a:t>
            </a:r>
          </a:p>
        </p:txBody>
      </p:sp>
      <p:sp>
        <p:nvSpPr>
          <p:cNvPr id="5" name="Rectangle 4"/>
          <p:cNvSpPr/>
          <p:nvPr/>
        </p:nvSpPr>
        <p:spPr>
          <a:xfrm>
            <a:off x="701706" y="4899728"/>
            <a:ext cx="82627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Words </a:t>
            </a:r>
            <a:r>
              <a:rPr lang="en-US" sz="20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a.m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and </a:t>
            </a:r>
            <a:r>
              <a:rPr lang="en-US" sz="20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p.m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(from Lat. "ante meridiem" and "post meridiem") denote the time before and after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noon: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9644" y="5661248"/>
            <a:ext cx="3914364" cy="10156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match is starting at 4 p. m.</a:t>
            </a:r>
          </a:p>
          <a:p>
            <a:pPr fontAlgn="base">
              <a:lnSpc>
                <a:spcPct val="150000"/>
              </a:lnSpc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 usually get up at 7 a. m.</a:t>
            </a:r>
          </a:p>
        </p:txBody>
      </p:sp>
    </p:spTree>
    <p:extLst>
      <p:ext uri="{BB962C8B-B14F-4D97-AF65-F5344CB8AC3E}">
        <p14:creationId xmlns:p14="http://schemas.microsoft.com/office/powerpoint/2010/main" val="278356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9540" y="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540184"/>
            <a:ext cx="6408712" cy="12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Fractional numbers in English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6942" y="2147674"/>
            <a:ext cx="8041522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Simple fractions consist of a cardinal numerator and an ordinal denominator: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6942" y="2845385"/>
            <a:ext cx="2424898" cy="10156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1/12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 –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one-twelfth</a:t>
            </a:r>
          </a:p>
          <a:p>
            <a:pPr fontAlgn="base">
              <a:lnSpc>
                <a:spcPct val="150000"/>
              </a:lnSpc>
            </a:pP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1/7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– one-seventh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1560" y="4114268"/>
            <a:ext cx="8424936" cy="3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950" dirty="0">
                <a:latin typeface="Roboto" panose="02000000000000000000" pitchFamily="2" charset="0"/>
                <a:ea typeface="Roboto" panose="02000000000000000000" pitchFamily="2" charset="0"/>
              </a:rPr>
              <a:t>If the numerator is more than one, the denominator is used in plural form:</a:t>
            </a:r>
            <a:endParaRPr lang="en-US" sz="195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52201" y="2568849"/>
            <a:ext cx="2160240" cy="147732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n-US" sz="20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Exceptions: </a:t>
            </a:r>
          </a:p>
          <a:p>
            <a:pPr fontAlgn="base">
              <a:lnSpc>
                <a:spcPct val="150000"/>
              </a:lnSpc>
            </a:pP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½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- one half </a:t>
            </a:r>
          </a:p>
          <a:p>
            <a:pPr fontAlgn="base">
              <a:lnSpc>
                <a:spcPct val="150000"/>
              </a:lnSpc>
            </a:pP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¼ -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one quarter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4501569"/>
            <a:ext cx="2424898" cy="96346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5/6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– five-sixths</a:t>
            </a:r>
          </a:p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8/10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– eight-tenths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1560" y="5589240"/>
            <a:ext cx="8424936" cy="742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950" dirty="0">
                <a:latin typeface="Roboto" panose="02000000000000000000" pitchFamily="2" charset="0"/>
                <a:ea typeface="Roboto" panose="02000000000000000000" pitchFamily="2" charset="0"/>
              </a:rPr>
              <a:t>In mixed numbers, the fractional part is joined to the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integer</a:t>
            </a:r>
            <a:r>
              <a:rPr lang="en-US" sz="1950" dirty="0" smtClean="0">
                <a:latin typeface="Roboto" panose="02000000000000000000" pitchFamily="2" charset="0"/>
                <a:ea typeface="Roboto" panose="02000000000000000000" pitchFamily="2" charset="0"/>
              </a:rPr>
              <a:t> with conjunction </a:t>
            </a:r>
            <a:r>
              <a:rPr lang="en-US" sz="195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</a:t>
            </a:r>
            <a:r>
              <a:rPr lang="en-US" sz="1950" dirty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  <a:endParaRPr lang="en-US" sz="195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15816" y="6167556"/>
            <a:ext cx="3168352" cy="55399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5 1/3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–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five and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one-third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811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9540" y="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540184"/>
            <a:ext cx="6408712" cy="12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Fractional numbers in English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6942" y="2147674"/>
            <a:ext cx="8041522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Nouns associated with a fractional number are used in the singular and with the preposition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of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6942" y="2845385"/>
            <a:ext cx="3865058" cy="55399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1/4 mile – one quarter of a mile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3568" y="3542121"/>
            <a:ext cx="8041522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Nouns associated with mixed fractions are used in the plural and without the preposition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of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4365104"/>
            <a:ext cx="5544616" cy="55399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5 </a:t>
            </a: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¼ kilograms </a:t>
            </a: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– five and one </a:t>
            </a: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fourth </a:t>
            </a: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kilograms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4934" y="5013176"/>
            <a:ext cx="8041522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In decimal fractions, the fractional part is appended to the integer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with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the word </a:t>
            </a:r>
            <a:r>
              <a:rPr lang="en-US" sz="20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point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5725705"/>
            <a:ext cx="2592288" cy="10156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0.6 – zero point six</a:t>
            </a:r>
          </a:p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8.2 – eight point two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63888" y="5725705"/>
            <a:ext cx="5472608" cy="10156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If the integer part is zero, its pronunciation is not important </a:t>
            </a:r>
            <a:r>
              <a:rPr lang="en-US" sz="20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0.75 </a:t>
            </a: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(.75) – point seventy five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894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9540" y="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540184"/>
            <a:ext cx="6408712" cy="12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Substantiation of numerals in English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6942" y="2060848"/>
            <a:ext cx="8041522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English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numerals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can go into the noun class. In this case, they can be used in the plural, combined with the article and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adjectives: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8328" y="2780928"/>
            <a:ext cx="5705880" cy="396005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9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hundreds of visitors</a:t>
            </a:r>
          </a:p>
          <a:p>
            <a:pPr fontAlgn="base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9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thousands of children</a:t>
            </a:r>
          </a:p>
          <a:p>
            <a:pPr fontAlgn="base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9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millions of immigrants</a:t>
            </a:r>
          </a:p>
          <a:p>
            <a:pPr fontAlgn="base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9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</a:t>
            </a:r>
            <a:r>
              <a:rPr lang="en-US" sz="19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five of </a:t>
            </a:r>
            <a:r>
              <a:rPr lang="en-US" sz="19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hearts / the </a:t>
            </a:r>
            <a:r>
              <a:rPr lang="en-US" sz="19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nine of </a:t>
            </a:r>
            <a:r>
              <a:rPr lang="en-US" sz="19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diamonds</a:t>
            </a:r>
            <a:endParaRPr lang="en-US" sz="1900" dirty="0">
              <a:solidFill>
                <a:srgbClr val="230BB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fontAlgn="base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9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late </a:t>
            </a:r>
            <a:r>
              <a:rPr lang="en-US" sz="19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eighties</a:t>
            </a:r>
          </a:p>
          <a:p>
            <a:pPr fontAlgn="base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9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 </a:t>
            </a:r>
            <a:r>
              <a:rPr lang="en-US" sz="19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got a three in Geography.</a:t>
            </a:r>
          </a:p>
          <a:p>
            <a:pPr fontAlgn="base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9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It’s a dangerous area, you should go only in twos.</a:t>
            </a:r>
          </a:p>
          <a:p>
            <a:pPr fontAlgn="base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9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Arrange the chairs in </a:t>
            </a:r>
            <a:r>
              <a:rPr lang="en-US" sz="19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threes, please!</a:t>
            </a:r>
            <a:endParaRPr lang="en-US" sz="19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980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9540" y="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540184"/>
            <a:ext cx="6408712" cy="12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Substantiation of numerals in English</a:t>
            </a:r>
          </a:p>
        </p:txBody>
      </p:sp>
      <p:sp>
        <p:nvSpPr>
          <p:cNvPr id="9" name="Rectangle 8"/>
          <p:cNvSpPr/>
          <p:nvPr/>
        </p:nvSpPr>
        <p:spPr>
          <a:xfrm>
            <a:off x="717186" y="2012647"/>
            <a:ext cx="8350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Numbers </a:t>
            </a:r>
            <a:r>
              <a:rPr lang="en-US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100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1,000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; </a:t>
            </a:r>
            <a:r>
              <a:rPr lang="en-US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1,000,000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are used with the indefinite article </a:t>
            </a:r>
            <a:r>
              <a:rPr lang="en-US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or the numeral </a:t>
            </a:r>
            <a:r>
              <a:rPr lang="en-US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one</a:t>
            </a:r>
            <a:r>
              <a:rPr lang="en-US" dirty="0" smtClean="0">
                <a:latin typeface="Roboto" panose="02000000000000000000" pitchFamily="2" charset="0"/>
                <a:ea typeface="Roboto" panose="02000000000000000000" pitchFamily="2" charset="0"/>
              </a:rPr>
              <a:t>. If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the number does not exceed one hundred, thousand or a million, more often </a:t>
            </a:r>
            <a:r>
              <a:rPr lang="en-US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is used: 100 - a hundred - one hundred. If it exceeds, then </a:t>
            </a:r>
            <a:r>
              <a:rPr lang="en-US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one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is more often used.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576" y="3212976"/>
            <a:ext cx="4015535" cy="141577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da-DK" sz="19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 have a hundred </a:t>
            </a:r>
            <a:r>
              <a:rPr lang="da-DK" sz="19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pens.</a:t>
            </a: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da-DK" sz="19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We see a thousand soldiers.</a:t>
            </a: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da-DK" sz="19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We gave them a millon flowers</a:t>
            </a: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n-US" sz="19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There are one billion people </a:t>
            </a:r>
            <a:r>
              <a:rPr lang="en-US" sz="19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there</a:t>
            </a:r>
            <a:endParaRPr lang="en-US" sz="19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569" y="4653136"/>
            <a:ext cx="3735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Using percentage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expressions: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9" y="5050967"/>
            <a:ext cx="4087542" cy="53091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9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 own 51 </a:t>
            </a:r>
            <a:r>
              <a:rPr lang="en-US" sz="19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percent</a:t>
            </a:r>
            <a:r>
              <a:rPr lang="en-US" sz="19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of this </a:t>
            </a:r>
            <a:r>
              <a:rPr lang="en-US" sz="19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company.</a:t>
            </a:r>
            <a:endParaRPr lang="en-US" sz="1900" dirty="0">
              <a:solidFill>
                <a:srgbClr val="230BB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2534" y="5050967"/>
            <a:ext cx="4071954" cy="53091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9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 own 51 </a:t>
            </a:r>
            <a:r>
              <a:rPr lang="en-US" sz="19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 cent </a:t>
            </a:r>
            <a:r>
              <a:rPr lang="en-US" sz="19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of this </a:t>
            </a:r>
            <a:r>
              <a:rPr lang="en-US" sz="19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company.</a:t>
            </a:r>
            <a:endParaRPr lang="en-US" sz="1900" dirty="0">
              <a:solidFill>
                <a:srgbClr val="230BB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1560" y="5725705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spellings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 cent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and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percent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are both correct. The two-word spelling is more common in Canada and Britain, while the one-word spelling is preferred in the United States.</a:t>
            </a:r>
          </a:p>
        </p:txBody>
      </p:sp>
    </p:spTree>
    <p:extLst>
      <p:ext uri="{BB962C8B-B14F-4D97-AF65-F5344CB8AC3E}">
        <p14:creationId xmlns:p14="http://schemas.microsoft.com/office/powerpoint/2010/main" val="195882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837030"/>
            <a:ext cx="6408712" cy="659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Numerals</a:t>
            </a:r>
            <a:endParaRPr lang="en-US" sz="3600" b="1" dirty="0">
              <a:solidFill>
                <a:srgbClr val="C00000"/>
              </a:solidFill>
              <a:latin typeface="Palatino Linotype" panose="0204050205050503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1560" y="2245796"/>
            <a:ext cx="8532440" cy="422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Definition: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The numeral is a part of speech that indicates the number or order of objects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English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numerals are divided into two groups: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cardinal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and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ordinal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numerals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Cardinal </a:t>
            </a:r>
            <a:r>
              <a:rPr lang="en-US" sz="20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numerals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indicate the number of objects (answer the question 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«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how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much? – how many?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»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):</a:t>
            </a:r>
          </a:p>
          <a:p>
            <a:pPr algn="ctr" fontAlgn="base"/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one</a:t>
            </a: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two, three, four, five …</a:t>
            </a:r>
          </a:p>
          <a:p>
            <a:pPr algn="ctr" fontAlgn="base"/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fontAlgn="base"/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Ordinal </a:t>
            </a:r>
            <a:r>
              <a:rPr lang="en-US" sz="20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numerals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indicate the order of objects (answer the question 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«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which?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»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):</a:t>
            </a:r>
            <a:endParaRPr lang="ru-RU" sz="2000" dirty="0" smtClean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ctr" fontAlgn="base"/>
            <a:endParaRPr lang="ru-RU" sz="2000" dirty="0" smtClean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ctr" fontAlgn="base"/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first</a:t>
            </a: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second, third, fourth, </a:t>
            </a: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fifth</a:t>
            </a:r>
            <a:r>
              <a:rPr lang="ru-RU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…</a:t>
            </a:r>
            <a:endParaRPr lang="en-US" sz="2000" dirty="0" smtClean="0">
              <a:solidFill>
                <a:srgbClr val="230BB5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45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678587"/>
            <a:ext cx="6408712" cy="1166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Features </a:t>
            </a:r>
            <a:r>
              <a:rPr lang="en-US" sz="24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of the use of English numerals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1560" y="2245796"/>
            <a:ext cx="8532440" cy="4222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 the case of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designating numbers, pages, chapters, parts of books, auditoriums, houses, trams, etc., cardinal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numerals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are usually used.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this case, the cardinal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numeral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follows the noun it defines, and the noun is used without an article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00" dirty="0" smtClean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chapter </a:t>
            </a: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part two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lesson three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page fifteen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Open your books at page twenty-three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Read paragraph five</a:t>
            </a:r>
            <a:endParaRPr lang="en-US" sz="2000" dirty="0" smtClean="0">
              <a:solidFill>
                <a:srgbClr val="230BB5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418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678587"/>
            <a:ext cx="6408712" cy="1166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Features </a:t>
            </a:r>
            <a:r>
              <a:rPr lang="en-US" sz="24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of the use of English numerals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2300" y="2070217"/>
            <a:ext cx="8532440" cy="4671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 the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case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of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using an ordinal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numeral it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is placed before the noun, and the noun acquires a definite article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the first chapter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the second part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the third </a:t>
            </a: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lesson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00" dirty="0">
              <a:solidFill>
                <a:srgbClr val="230BB5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Years are denoted by cardinal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numerals.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When reading the year designations, the chronological date is divided in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half and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each half being read as a separate number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00" dirty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1917 (nineteen seventeen)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1848 (eighteen </a:t>
            </a: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forty-eight)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S. Pushkin was born in 1799 and died in 1837.</a:t>
            </a:r>
            <a:endParaRPr lang="en-US" sz="2000" dirty="0" smtClean="0">
              <a:solidFill>
                <a:srgbClr val="230BB5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13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-19079" y="-14310"/>
            <a:ext cx="9164329" cy="68780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678587"/>
            <a:ext cx="6408712" cy="1166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Features </a:t>
            </a:r>
            <a:r>
              <a:rPr lang="en-US" sz="24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of the use of English numerals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5800" y="2420888"/>
            <a:ext cx="8532440" cy="3909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When denoting arithmetic operations, the verb expressing the result of the action can be in the singular or in the plural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Five plus four is nine.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Three </a:t>
            </a: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times four are twelve</a:t>
            </a: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00" dirty="0" smtClean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Cardinal numerals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over one are used with a plural noun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There are three classes of reactors: slow, intermediate and fast</a:t>
            </a: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00" dirty="0">
              <a:solidFill>
                <a:srgbClr val="230BB5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Two-digit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multi-digit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numbers ending in one are used with a plural noun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There are thirty-one days in January.</a:t>
            </a:r>
            <a:endParaRPr lang="en-US" sz="2000" dirty="0" smtClean="0">
              <a:solidFill>
                <a:srgbClr val="230BB5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348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540184"/>
            <a:ext cx="6408712" cy="12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Cardinal numbers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5800" y="2276872"/>
            <a:ext cx="8532440" cy="2149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Cardinal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numerals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 are useful to answer some kinds of questions 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like: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«</a:t>
            </a: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</a:t>
            </a: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many fish are there in the fishbowl</a:t>
            </a: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?</a:t>
            </a:r>
            <a:r>
              <a:rPr lang="ru-RU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»</a:t>
            </a: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endParaRPr lang="ru-RU" sz="2000" dirty="0" smtClean="0">
              <a:solidFill>
                <a:srgbClr val="230BB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or </a:t>
            </a:r>
            <a:endParaRPr lang="ru-RU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«</a:t>
            </a: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</a:t>
            </a:r>
            <a:r>
              <a:rPr lang="en-US" sz="200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much money do I have in the bank</a:t>
            </a: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?</a:t>
            </a:r>
            <a:r>
              <a:rPr lang="ru-RU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»</a:t>
            </a:r>
            <a:r>
              <a:rPr lang="en-US" sz="200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endParaRPr lang="ru-RU" sz="2000" dirty="0" smtClean="0">
              <a:solidFill>
                <a:srgbClr val="230BB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So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, they are used to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count.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1600" y="4841483"/>
            <a:ext cx="2664296" cy="132343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0 – zero, 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naught, null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fontAlgn="base"/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1 – one</a:t>
            </a:r>
          </a:p>
          <a:p>
            <a:pPr fontAlgn="base"/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2 – two</a:t>
            </a:r>
          </a:p>
          <a:p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3 – three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2380" y="4822120"/>
            <a:ext cx="2160240" cy="163121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4 – four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5 – five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6 – six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7 – seven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8 – 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eight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94708" y="4841483"/>
            <a:ext cx="2160240" cy="132343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/>
            <a:r>
              <a:rPr lang="nl-NL" sz="2000" dirty="0">
                <a:latin typeface="Roboto" panose="02000000000000000000" pitchFamily="2" charset="0"/>
                <a:ea typeface="Roboto" panose="02000000000000000000" pitchFamily="2" charset="0"/>
              </a:rPr>
              <a:t>9 – nine</a:t>
            </a:r>
          </a:p>
          <a:p>
            <a:pPr fontAlgn="base"/>
            <a:r>
              <a:rPr lang="nl-NL" sz="2000" dirty="0">
                <a:latin typeface="Roboto" panose="02000000000000000000" pitchFamily="2" charset="0"/>
                <a:ea typeface="Roboto" panose="02000000000000000000" pitchFamily="2" charset="0"/>
              </a:rPr>
              <a:t>10 – ten</a:t>
            </a:r>
          </a:p>
          <a:p>
            <a:pPr fontAlgn="base"/>
            <a:r>
              <a:rPr lang="nl-NL" sz="2000" dirty="0">
                <a:latin typeface="Roboto" panose="02000000000000000000" pitchFamily="2" charset="0"/>
                <a:ea typeface="Roboto" panose="02000000000000000000" pitchFamily="2" charset="0"/>
              </a:rPr>
              <a:t>11 – eleven</a:t>
            </a:r>
          </a:p>
          <a:p>
            <a:pPr fontAlgn="base"/>
            <a:r>
              <a:rPr lang="nl-NL" sz="2000" dirty="0">
                <a:latin typeface="Roboto" panose="02000000000000000000" pitchFamily="2" charset="0"/>
                <a:ea typeface="Roboto" panose="02000000000000000000" pitchFamily="2" charset="0"/>
              </a:rPr>
              <a:t>12 – twelve</a:t>
            </a:r>
          </a:p>
        </p:txBody>
      </p:sp>
    </p:spTree>
    <p:extLst>
      <p:ext uri="{BB962C8B-B14F-4D97-AF65-F5344CB8AC3E}">
        <p14:creationId xmlns:p14="http://schemas.microsoft.com/office/powerpoint/2010/main" val="716159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540184"/>
            <a:ext cx="6408712" cy="12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Cardinal numbers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3669" y="2153489"/>
            <a:ext cx="853244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Cardinal numerals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from 13 to 19 are formed by adding the suffix </a:t>
            </a:r>
            <a:r>
              <a:rPr lang="en-US" sz="20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–teen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9592" y="2637980"/>
            <a:ext cx="2160240" cy="224676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13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–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 thirteen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14 – fourteen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15 – fifteen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16 – sixteen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17 – seventeen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18 – eighteen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19 – nineteen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5061719"/>
            <a:ext cx="54633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Numerals-tens are formed using the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-ty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suffix: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9592" y="5756342"/>
            <a:ext cx="2160240" cy="70788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60 – sixty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80 – eighty</a:t>
            </a:r>
          </a:p>
        </p:txBody>
      </p:sp>
    </p:spTree>
    <p:extLst>
      <p:ext uri="{BB962C8B-B14F-4D97-AF65-F5344CB8AC3E}">
        <p14:creationId xmlns:p14="http://schemas.microsoft.com/office/powerpoint/2010/main" val="3400787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540184"/>
            <a:ext cx="6408712" cy="12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Cardinal numbers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3669" y="2153489"/>
            <a:ext cx="853244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If the cardinal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numeral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consists of tens and ones, then these two words are separated by a hyphen: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3652" y="4036737"/>
            <a:ext cx="82288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If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the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cardinal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 numeral consists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of hundreds and thousands, then words denoting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tens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and ones can be attached to them using 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the conjunction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7584" y="3035439"/>
            <a:ext cx="2592288" cy="70788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21 – twenty-one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73 – seventy-three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5172884"/>
            <a:ext cx="6262464" cy="132343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101 – one hundred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one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386 – three hundred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eighty-six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4034 – four thousand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thirty-four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6739 – six thousand seven hundred </a:t>
            </a:r>
            <a:r>
              <a:rPr lang="en-US" sz="200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 thirty-nine</a:t>
            </a:r>
          </a:p>
        </p:txBody>
      </p:sp>
    </p:spTree>
    <p:extLst>
      <p:ext uri="{BB962C8B-B14F-4D97-AF65-F5344CB8AC3E}">
        <p14:creationId xmlns:p14="http://schemas.microsoft.com/office/powerpoint/2010/main" val="2446884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540184"/>
            <a:ext cx="6408712" cy="12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The Numerals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latin typeface="Palatino Linotype" panose="0204050205050503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Cardinal numbers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3669" y="2153489"/>
            <a:ext cx="8532440" cy="402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Phone numbers, credit card numbers, etc. are read numerically: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842" y="3353715"/>
            <a:ext cx="83728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In large numbers, the digits are separated from each other by a comma: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1336" y="2641730"/>
            <a:ext cx="7776864" cy="40011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89 568 90786 – eight nine, five six eight, nine oh seven eight six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1336" y="3908279"/>
            <a:ext cx="1725960" cy="70788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1,467</a:t>
            </a:r>
          </a:p>
          <a:p>
            <a:pPr fontAlgn="base"/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345,845,234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560" y="4716602"/>
            <a:ext cx="8523648" cy="190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Some examples</a:t>
            </a:r>
          </a:p>
          <a:p>
            <a:r>
              <a:rPr lang="en-US" sz="195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 </a:t>
            </a:r>
            <a:r>
              <a:rPr lang="en-US" sz="195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purchased one apple.</a:t>
            </a:r>
          </a:p>
          <a:p>
            <a:r>
              <a:rPr lang="en-US" sz="195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They ordered </a:t>
            </a:r>
            <a:r>
              <a:rPr lang="en-US" sz="195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eighteen </a:t>
            </a:r>
            <a:r>
              <a:rPr lang="en-US" sz="195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sandwiches.</a:t>
            </a:r>
          </a:p>
          <a:p>
            <a:r>
              <a:rPr lang="en-US" sz="195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He wore the number </a:t>
            </a:r>
            <a:r>
              <a:rPr lang="en-US" sz="195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twenty-three.</a:t>
            </a:r>
            <a:endParaRPr lang="en-US" sz="1950" dirty="0">
              <a:solidFill>
                <a:srgbClr val="230BB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195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 think there </a:t>
            </a:r>
            <a:r>
              <a:rPr lang="en-US" sz="195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must be eight hundred and  twenty-one dollars on my account.</a:t>
            </a:r>
            <a:endParaRPr lang="en-US" sz="1950" dirty="0">
              <a:solidFill>
                <a:srgbClr val="230BB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195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My dad turns </a:t>
            </a:r>
            <a:r>
              <a:rPr lang="en-US" sz="1950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fifty-nine </a:t>
            </a:r>
            <a:r>
              <a:rPr lang="en-US" sz="1950" dirty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this year.</a:t>
            </a:r>
          </a:p>
        </p:txBody>
      </p:sp>
    </p:spTree>
    <p:extLst>
      <p:ext uri="{BB962C8B-B14F-4D97-AF65-F5344CB8AC3E}">
        <p14:creationId xmlns:p14="http://schemas.microsoft.com/office/powerpoint/2010/main" val="3328421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1555</Words>
  <Application>Microsoft Office PowerPoint</Application>
  <PresentationFormat>On-screen Show (4:3)</PresentationFormat>
  <Paragraphs>237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Palatino Linotype</vt:lpstr>
      <vt:lpstr>Roboto</vt:lpstr>
      <vt:lpstr>Times New Roman</vt:lpstr>
      <vt:lpstr>Тема Office</vt:lpstr>
      <vt:lpstr>PowerPoint Presentation</vt:lpstr>
      <vt:lpstr>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Степени сравнения прилагательных</dc:title>
  <dc:creator>Семья</dc:creator>
  <cp:lastModifiedBy>Dragon</cp:lastModifiedBy>
  <cp:revision>283</cp:revision>
  <dcterms:created xsi:type="dcterms:W3CDTF">2011-01-27T20:37:44Z</dcterms:created>
  <dcterms:modified xsi:type="dcterms:W3CDTF">2023-01-16T19:59:27Z</dcterms:modified>
</cp:coreProperties>
</file>