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6" r:id="rId4"/>
    <p:sldId id="277" r:id="rId5"/>
    <p:sldId id="278" r:id="rId6"/>
    <p:sldId id="279" r:id="rId7"/>
    <p:sldId id="274" r:id="rId8"/>
    <p:sldId id="257" r:id="rId9"/>
    <p:sldId id="258" r:id="rId10"/>
    <p:sldId id="269" r:id="rId11"/>
    <p:sldId id="272" r:id="rId12"/>
    <p:sldId id="270" r:id="rId13"/>
    <p:sldId id="280" r:id="rId14"/>
    <p:sldId id="260" r:id="rId15"/>
    <p:sldId id="261" r:id="rId16"/>
    <p:sldId id="262" r:id="rId17"/>
    <p:sldId id="273" r:id="rId18"/>
    <p:sldId id="263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A67FF-339B-4A1C-B6E4-3957244770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F228F-76AB-43DC-A339-26AECE53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7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F228F-76AB-43DC-A339-26AECE53F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633C-3196-4C42-A7A6-1190C83A165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9DBA-7A6D-4973-9474-0D1205473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8.jpeg"/><Relationship Id="rId7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690695"/>
            <a:ext cx="6428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Adjectives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255928"/>
            <a:ext cx="6955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Elshan Nasirov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Teacher of the Department of Economics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Faculty of Economics and Management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Nakhchivan State University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41" y="1628800"/>
            <a:ext cx="2535419" cy="2485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733256"/>
            <a:ext cx="968352" cy="968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214346" y="428605"/>
            <a:ext cx="9358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74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928935"/>
            <a:ext cx="1428760" cy="25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long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cold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kind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young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short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cold</a:t>
            </a:r>
            <a:endParaRPr lang="ru-RU" sz="2400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6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14546" y="2857496"/>
            <a:ext cx="6896924" cy="272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 </a:t>
            </a:r>
            <a:r>
              <a:rPr lang="ru-RU" sz="2400" b="1" dirty="0" smtClean="0">
                <a:latin typeface="Arial" pitchFamily="34" charset="0"/>
              </a:rPr>
              <a:t>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long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 </a:t>
            </a:r>
            <a:r>
              <a:rPr lang="en-US" sz="2400" b="1" dirty="0" smtClean="0">
                <a:solidFill>
                  <a:srgbClr val="66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 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(the)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long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  <a:endParaRPr lang="ru-RU" sz="2400" b="1" dirty="0" smtClean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  </a:t>
            </a:r>
            <a:r>
              <a:rPr lang="ru-RU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(the)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 </a:t>
            </a:r>
            <a:r>
              <a:rPr lang="ru-RU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kind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</a:t>
            </a:r>
            <a:r>
              <a:rPr lang="en-US" sz="2400" b="1" dirty="0" smtClean="0">
                <a:solidFill>
                  <a:srgbClr val="66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  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(the)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kind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</a:t>
            </a:r>
            <a:r>
              <a:rPr lang="ru-RU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    young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(the)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young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   </a:t>
            </a:r>
            <a:r>
              <a:rPr lang="ru-RU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short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  </a:t>
            </a:r>
            <a:r>
              <a:rPr lang="en-US" sz="2400" b="1" dirty="0" smtClean="0">
                <a:solidFill>
                  <a:srgbClr val="6600C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(the)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short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  <a:endParaRPr lang="ru-RU" sz="2400" b="1" dirty="0" smtClean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          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er 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              </a:t>
            </a:r>
            <a:r>
              <a:rPr lang="en-US" sz="2400" b="1" dirty="0" smtClean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(the) </a:t>
            </a: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cold</a:t>
            </a:r>
            <a:r>
              <a:rPr lang="en-US" sz="24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est</a:t>
            </a:r>
            <a:endParaRPr lang="ru-RU" sz="2400" b="1" dirty="0" smtClean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itchFamily="18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500042"/>
            <a:ext cx="6745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Formation of the degree of comparison of some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monosyllabic adjectives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2" name="Picture 6" descr="I:\Мои рисунки\000921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500702"/>
            <a:ext cx="114300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14480" y="346577"/>
            <a:ext cx="721523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Comparing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the degree of quality of one object with the degree of quality of another’s,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we usually use conjunction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than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43108" y="3676864"/>
            <a:ext cx="600079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</a:rPr>
              <a:t>blue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ball is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smaller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0000F1"/>
                </a:solidFill>
                <a:effectLst/>
                <a:latin typeface="Times New Roman" pitchFamily="18" charset="0"/>
              </a:rPr>
              <a:t>than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 New Roman" pitchFamily="18" charset="0"/>
              </a:rPr>
              <a:t>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the green ball.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2" name="Рисунок 3" descr="77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36" y="2000240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4" descr="SK240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5452203"/>
            <a:ext cx="1357322" cy="140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j02932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428604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Before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adjectives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in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superlative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degree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you must use definite article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endParaRPr lang="ru-RU" sz="54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3076" name="Picture 22" descr="весн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4357694"/>
            <a:ext cx="2428892" cy="18213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7" name="Picture 10" descr="зим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3929066"/>
            <a:ext cx="2357454" cy="17680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8" name="Picture 8" descr="осень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26" y="3500438"/>
            <a:ext cx="2357644" cy="17689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00100" y="614364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spring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6000768"/>
            <a:ext cx="1019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winter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5214950"/>
            <a:ext cx="1546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autumn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80" y="242886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Winter is </a:t>
            </a:r>
            <a:r>
              <a:rPr lang="en-US" sz="2400" b="1" u="sng" dirty="0" smtClean="0">
                <a:solidFill>
                  <a:srgbClr val="230BB5"/>
                </a:solidFill>
              </a:rPr>
              <a:t>the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coldest</a:t>
            </a:r>
            <a:r>
              <a:rPr lang="en-US" sz="2400" b="1" dirty="0" smtClean="0"/>
              <a:t> </a:t>
            </a:r>
            <a:r>
              <a:rPr lang="en-US" sz="2400" b="1" dirty="0"/>
              <a:t>season in the year</a:t>
            </a:r>
            <a:r>
              <a:rPr lang="en-US" sz="2400" b="1" dirty="0" smtClean="0"/>
              <a:t>.</a:t>
            </a:r>
            <a:endParaRPr lang="ru-RU" sz="2400" b="1" dirty="0"/>
          </a:p>
        </p:txBody>
      </p:sp>
      <p:pic>
        <p:nvPicPr>
          <p:cNvPr id="13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428604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But if possessive and demonstrative, as well as ordinal numbers are used, in this case the article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е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is omitted</a:t>
            </a:r>
            <a:endParaRPr lang="ru-RU" sz="54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2428868"/>
            <a:ext cx="508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Winter is </a:t>
            </a:r>
            <a:r>
              <a:rPr lang="en-US" sz="2400" b="1" u="sng" dirty="0" smtClean="0">
                <a:solidFill>
                  <a:srgbClr val="230BB5"/>
                </a:solidFill>
              </a:rPr>
              <a:t>my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most </a:t>
            </a:r>
            <a:r>
              <a:rPr lang="en-US" sz="2400" b="1" dirty="0" err="1">
                <a:solidFill>
                  <a:srgbClr val="FF0000"/>
                </a:solidFill>
              </a:rPr>
              <a:t>favourite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season.</a:t>
            </a:r>
            <a:endParaRPr lang="ru-RU" sz="2400" b="1" dirty="0"/>
          </a:p>
        </p:txBody>
      </p:sp>
      <p:pic>
        <p:nvPicPr>
          <p:cNvPr id="13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691680" y="335699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They want to live in </a:t>
            </a:r>
            <a:r>
              <a:rPr lang="en-US" sz="2400" b="1" u="sng" dirty="0" smtClean="0">
                <a:solidFill>
                  <a:srgbClr val="230BB5"/>
                </a:solidFill>
              </a:rPr>
              <a:t>this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biggets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/>
              <a:t>flat.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458112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Anar</a:t>
            </a:r>
            <a:r>
              <a:rPr lang="en-US" sz="2400" b="1" dirty="0" smtClean="0"/>
              <a:t> is my </a:t>
            </a:r>
            <a:r>
              <a:rPr lang="en-US" sz="2400" b="1" u="sng" dirty="0" smtClean="0">
                <a:solidFill>
                  <a:srgbClr val="230BB5"/>
                </a:solidFill>
              </a:rPr>
              <a:t>second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closest </a:t>
            </a:r>
            <a:r>
              <a:rPr lang="en-US" sz="2400" b="1" dirty="0"/>
              <a:t>friend</a:t>
            </a:r>
            <a:r>
              <a:rPr lang="en-US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34759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28" y="2313860"/>
            <a:ext cx="72165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monosyllabic adjectives, the consonant is doubled after short vowels: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8382" y="3717032"/>
            <a:ext cx="7358114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       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 -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bi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       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(the) ho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tt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71481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Spelling features of degrees of comparison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adjectives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95736" y="2299020"/>
            <a:ext cx="5593824" cy="112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atin typeface="Arial" pitchFamily="34" charset="0"/>
              </a:rPr>
              <a:t>The letter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</a:rPr>
              <a:t>y</a:t>
            </a:r>
            <a:r>
              <a:rPr lang="en-US" sz="2400" b="1" dirty="0">
                <a:latin typeface="Arial" pitchFamily="34" charset="0"/>
              </a:rPr>
              <a:t> at the end of adjectives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latin typeface="Arial" pitchFamily="34" charset="0"/>
              </a:rPr>
              <a:t>   after consonants changes to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</a:rPr>
              <a:t>i</a:t>
            </a:r>
            <a:endParaRPr kumimoji="0" lang="en-US" sz="24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00504"/>
            <a:ext cx="73581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happ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happ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er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the happ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funn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-   funn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er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-    the funn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230BB5"/>
                </a:solidFill>
                <a:effectLst/>
                <a:latin typeface="Arial" pitchFamily="34" charset="0"/>
              </a:rPr>
              <a:t>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est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</a:rPr>
              <a:t>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</a:rPr>
              <a:t>                       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71604" y="585612"/>
            <a:ext cx="7215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Spelling features of degrees of comparison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adjectives</a:t>
            </a:r>
            <a:endParaRPr lang="ru-RU" sz="1000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5214950"/>
            <a:ext cx="4929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71670" y="2623833"/>
            <a:ext cx="628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The unpronounceable dumb "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e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" is omitted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and add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er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00043"/>
            <a:ext cx="6786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Spelling features of degrees of comparison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 adjectives</a:t>
            </a:r>
            <a:endParaRPr lang="ru-RU" sz="1000" dirty="0">
              <a:solidFill>
                <a:schemeClr val="accent3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143380"/>
            <a:ext cx="67151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nic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 -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(the) larg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2622570"/>
            <a:ext cx="65008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28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6" descr="31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214686"/>
            <a:ext cx="2143126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 descr="269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3214686"/>
            <a:ext cx="1747837" cy="174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 flipH="1">
            <a:off x="3022385" y="111983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Compare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5357827"/>
            <a:ext cx="228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itchFamily="18" charset="0"/>
              </a:rPr>
              <a:t>The pig is…..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5286389"/>
            <a:ext cx="244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The tiger is…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5643578"/>
            <a:ext cx="203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The bear is…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Капля 14"/>
          <p:cNvSpPr/>
          <p:nvPr/>
        </p:nvSpPr>
        <p:spPr>
          <a:xfrm>
            <a:off x="5522667" y="500042"/>
            <a:ext cx="3335613" cy="2286016"/>
          </a:xfrm>
          <a:prstGeom prst="teardrop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happy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happ</a:t>
            </a:r>
            <a:r>
              <a:rPr lang="en-US" sz="2800" b="1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er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happ</a:t>
            </a:r>
            <a:r>
              <a:rPr lang="en-US" sz="2800" b="1" dirty="0" smtClean="0">
                <a:solidFill>
                  <a:srgbClr val="230BB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est</a:t>
            </a:r>
            <a:endParaRPr lang="ru-RU" sz="2800" b="1" dirty="0">
              <a:solidFill>
                <a:srgbClr val="FF000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43042" y="332656"/>
            <a:ext cx="7500958" cy="27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To adjectives consisting of three or more syllables, you must add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more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 in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the comparative degree and 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</a:rPr>
              <a:t>(the) most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</a:rPr>
              <a:t>in the superlative degree.</a:t>
            </a:r>
            <a:endParaRPr lang="ru-RU" sz="1600" b="1" dirty="0">
              <a:solidFill>
                <a:schemeClr val="hlink"/>
              </a:solidFill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600" b="1" dirty="0">
              <a:solidFill>
                <a:schemeClr val="hlink"/>
              </a:solidFill>
              <a:latin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8554" y="2462582"/>
            <a:ext cx="8643966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      </a:t>
            </a:r>
            <a:r>
              <a:rPr lang="en-US" sz="2400" b="1" dirty="0" smtClean="0">
                <a:latin typeface="Arial" pitchFamily="34" charset="0"/>
              </a:rPr>
              <a:t>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eautiful –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more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beautiful –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the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most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beautiful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</a:rPr>
              <a:t>          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647794"/>
            <a:ext cx="5715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endParaRPr lang="en-US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3284984"/>
            <a:ext cx="1357322" cy="187664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0" name="Picture 2" descr="H:\enjoy english.през.2 класс\Копия Scan100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4414" y="3284984"/>
            <a:ext cx="1645115" cy="18573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6" name="Picture 2" descr="H:\enjoy english.през.2 класс\Копия Scan10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0800000">
            <a:off x="4214810" y="3284984"/>
            <a:ext cx="1571636" cy="188668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142976" y="5373216"/>
            <a:ext cx="1716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Bess is beautiful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34188" y="5373216"/>
            <a:ext cx="2221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 Kate is</a:t>
            </a:r>
            <a:r>
              <a:rPr lang="en-US" sz="2400" b="1" dirty="0"/>
              <a:t> </a:t>
            </a:r>
            <a:r>
              <a:rPr lang="en-US" sz="2400" b="1" dirty="0" smtClean="0"/>
              <a:t>more </a:t>
            </a:r>
            <a:r>
              <a:rPr lang="en-US" sz="2400" b="1" dirty="0"/>
              <a:t>beautiful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660232" y="5373216"/>
            <a:ext cx="24123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Alice is </a:t>
            </a:r>
          </a:p>
          <a:p>
            <a:pPr algn="ctr"/>
            <a:r>
              <a:rPr lang="en-US" sz="2400" b="1" dirty="0" smtClean="0"/>
              <a:t>the most </a:t>
            </a:r>
          </a:p>
          <a:p>
            <a:pPr algn="ctr"/>
            <a:r>
              <a:rPr lang="en-US" sz="2400" b="1" dirty="0" smtClean="0"/>
              <a:t>beautiful</a:t>
            </a:r>
            <a:endParaRPr lang="ru-RU" sz="2400" b="1" dirty="0"/>
          </a:p>
          <a:p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349" y="-14310"/>
            <a:ext cx="9099730" cy="6824798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093344" y="823299"/>
            <a:ext cx="59791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Remember the exceptions!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7382" y="2910935"/>
            <a:ext cx="69779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good   -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better   -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(the) best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bad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-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worse   -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(the) worst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many/much -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more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-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(the) most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little   -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 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less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-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(the) least 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Old                             elder  -             (the) eldest</a:t>
            </a:r>
            <a:endParaRPr kumimoji="0" lang="en-US" sz="2400" b="1" u="none" strike="noStrike" cap="none" normalizeH="0" baseline="0" dirty="0" smtClean="0">
              <a:ln>
                <a:noFill/>
              </a:ln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far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-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            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farther </a:t>
            </a:r>
            <a:r>
              <a:rPr kumimoji="0" lang="ru-RU" sz="2400" b="1" u="none" strike="noStrike" cap="none" normalizeH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-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(the) farthest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     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ru-RU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4508" y="5429265"/>
            <a:ext cx="48951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4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4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" y="1"/>
            <a:ext cx="1277004" cy="100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776" y="691054"/>
            <a:ext cx="4572000" cy="11169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Adjectives</a:t>
            </a:r>
            <a:endParaRPr lang="en-US" sz="28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what? </a:t>
            </a:r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which? </a:t>
            </a:r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whose?</a:t>
            </a:r>
            <a:endParaRPr lang="en-US" sz="2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658" y="3600450"/>
            <a:ext cx="8316416" cy="1680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What is an adjective?</a:t>
            </a:r>
            <a:endParaRPr lang="en-US" sz="28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Adjectives describe nouns.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Adjectives give us more information about a noun.</a:t>
            </a:r>
            <a:endParaRPr lang="en-US" sz="2800" dirty="0"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45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776" y="691054"/>
            <a:ext cx="4572000" cy="7128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Adjectives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51061"/>
              </p:ext>
            </p:extLst>
          </p:nvPr>
        </p:nvGraphicFramePr>
        <p:xfrm>
          <a:off x="1436052" y="2949416"/>
          <a:ext cx="7096388" cy="2999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7796">
                  <a:extLst>
                    <a:ext uri="{9D8B030D-6E8A-4147-A177-3AD203B41FA5}">
                      <a16:colId xmlns:a16="http://schemas.microsoft.com/office/drawing/2014/main" val="3190964625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1015337406"/>
                    </a:ext>
                  </a:extLst>
                </a:gridCol>
              </a:tblGrid>
              <a:tr h="7431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Structure of adjectives</a:t>
                      </a:r>
                      <a:endParaRPr lang="en-US" sz="2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103430"/>
                  </a:ext>
                </a:extLst>
              </a:tr>
              <a:tr h="77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Simple</a:t>
                      </a:r>
                      <a:endParaRPr lang="en-US" sz="2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green, happy, left</a:t>
                      </a:r>
                      <a:endParaRPr lang="en-US" sz="24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2477068"/>
                  </a:ext>
                </a:extLst>
              </a:tr>
              <a:tr h="743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Derivative</a:t>
                      </a:r>
                      <a:endParaRPr lang="en-US" sz="24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helpful, international, unreasonable</a:t>
                      </a:r>
                      <a:endParaRPr lang="en-US" sz="24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216032"/>
                  </a:ext>
                </a:extLst>
              </a:tr>
              <a:tr h="7431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Compound</a:t>
                      </a:r>
                      <a:endParaRPr lang="en-US" sz="24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red-hot, </a:t>
                      </a:r>
                      <a:r>
                        <a:rPr lang="en-US" sz="2400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colour</a:t>
                      </a:r>
                      <a:r>
                        <a:rPr lang="en-US" sz="24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-blind, snow-white</a:t>
                      </a:r>
                      <a:endParaRPr lang="en-US" sz="24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9471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85894" y="2418885"/>
            <a:ext cx="7500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</a:rPr>
              <a:t>Adjectives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are divided 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</a:rPr>
              <a:t>into simple, derivative and compound adjectives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10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776" y="691054"/>
            <a:ext cx="4572000" cy="7128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Adjectives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94" y="2418885"/>
            <a:ext cx="7196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By their structure, adjectives are divided into qualitative and relative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98442"/>
              </p:ext>
            </p:extLst>
          </p:nvPr>
        </p:nvGraphicFramePr>
        <p:xfrm>
          <a:off x="1436052" y="3175794"/>
          <a:ext cx="7384420" cy="2917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160">
                  <a:extLst>
                    <a:ext uri="{9D8B030D-6E8A-4147-A177-3AD203B41FA5}">
                      <a16:colId xmlns:a16="http://schemas.microsoft.com/office/drawing/2014/main" val="1041987169"/>
                    </a:ext>
                  </a:extLst>
                </a:gridCol>
                <a:gridCol w="5773260">
                  <a:extLst>
                    <a:ext uri="{9D8B030D-6E8A-4147-A177-3AD203B41FA5}">
                      <a16:colId xmlns:a16="http://schemas.microsoft.com/office/drawing/2014/main" val="2762484840"/>
                    </a:ext>
                  </a:extLst>
                </a:gridCol>
              </a:tblGrid>
              <a:tr h="9608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Structure of adjectives</a:t>
                      </a:r>
                      <a:endParaRPr lang="en-US" sz="2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347408"/>
                  </a:ext>
                </a:extLst>
              </a:tr>
              <a:tr h="995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Quality </a:t>
                      </a:r>
                      <a:endParaRPr lang="en-US" sz="2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soft, dark, long</a:t>
                      </a:r>
                      <a:endParaRPr lang="en-US" sz="28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7126394"/>
                  </a:ext>
                </a:extLst>
              </a:tr>
              <a:tr h="9608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Relative </a:t>
                      </a:r>
                      <a:endParaRPr lang="en-US" sz="28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wooden, daily, rural</a:t>
                      </a:r>
                      <a:endParaRPr lang="en-US" sz="28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428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38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9624"/>
              </p:ext>
            </p:extLst>
          </p:nvPr>
        </p:nvGraphicFramePr>
        <p:xfrm>
          <a:off x="827584" y="548685"/>
          <a:ext cx="8136905" cy="6120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065">
                  <a:extLst>
                    <a:ext uri="{9D8B030D-6E8A-4147-A177-3AD203B41FA5}">
                      <a16:colId xmlns:a16="http://schemas.microsoft.com/office/drawing/2014/main" val="4231749884"/>
                    </a:ext>
                  </a:extLst>
                </a:gridCol>
                <a:gridCol w="1832905">
                  <a:extLst>
                    <a:ext uri="{9D8B030D-6E8A-4147-A177-3AD203B41FA5}">
                      <a16:colId xmlns:a16="http://schemas.microsoft.com/office/drawing/2014/main" val="3857876759"/>
                    </a:ext>
                  </a:extLst>
                </a:gridCol>
                <a:gridCol w="5009935">
                  <a:extLst>
                    <a:ext uri="{9D8B030D-6E8A-4147-A177-3AD203B41FA5}">
                      <a16:colId xmlns:a16="http://schemas.microsoft.com/office/drawing/2014/main" val="350858470"/>
                    </a:ext>
                  </a:extLst>
                </a:gridCol>
              </a:tblGrid>
              <a:tr h="35957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Suffixes of </a:t>
                      </a:r>
                      <a:r>
                        <a:rPr lang="en-US" sz="20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adjectives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228504"/>
                  </a:ext>
                </a:extLst>
              </a:tr>
              <a:tr h="367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-able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adorable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1172978575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epochal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691632933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-ant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pursuant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3420419885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-ary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documentary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030865957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-ed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barbed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032604445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-en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silken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4130222392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-ful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colourful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605983329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-ible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accessible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3537292964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-ic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optimistic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665746359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-ish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Scottish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1218338696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-ive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creative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565623851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-less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lifeless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1668837089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-like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lifelike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1870970456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-ly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yearly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577435894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-ous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courageous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2900494122"/>
                  </a:ext>
                </a:extLst>
              </a:tr>
              <a:tr h="3595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-y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funny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4348" marR="44348" marT="0" marB="0" anchor="ctr"/>
                </a:tc>
                <a:extLst>
                  <a:ext uri="{0D108BD9-81ED-4DB2-BD59-A6C34878D82A}">
                    <a16:rowId xmlns:a16="http://schemas.microsoft.com/office/drawing/2014/main" val="3549558367"/>
                  </a:ext>
                </a:extLst>
              </a:tr>
            </a:tbl>
          </a:graphicData>
        </a:graphic>
      </p:graphicFrame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212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64058"/>
              </p:ext>
            </p:extLst>
          </p:nvPr>
        </p:nvGraphicFramePr>
        <p:xfrm>
          <a:off x="971601" y="332657"/>
          <a:ext cx="8064894" cy="6514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611">
                  <a:extLst>
                    <a:ext uri="{9D8B030D-6E8A-4147-A177-3AD203B41FA5}">
                      <a16:colId xmlns:a16="http://schemas.microsoft.com/office/drawing/2014/main" val="1428371779"/>
                    </a:ext>
                  </a:extLst>
                </a:gridCol>
                <a:gridCol w="1816684">
                  <a:extLst>
                    <a:ext uri="{9D8B030D-6E8A-4147-A177-3AD203B41FA5}">
                      <a16:colId xmlns:a16="http://schemas.microsoft.com/office/drawing/2014/main" val="3437643219"/>
                    </a:ext>
                  </a:extLst>
                </a:gridCol>
                <a:gridCol w="4965599">
                  <a:extLst>
                    <a:ext uri="{9D8B030D-6E8A-4147-A177-3AD203B41FA5}">
                      <a16:colId xmlns:a16="http://schemas.microsoft.com/office/drawing/2014/main" val="1276016530"/>
                    </a:ext>
                  </a:extLst>
                </a:gridCol>
              </a:tblGrid>
              <a:tr h="31627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Prefixes of </a:t>
                      </a:r>
                      <a:r>
                        <a:rPr lang="en-US" sz="2000" dirty="0" smtClean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adjectives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060533"/>
                  </a:ext>
                </a:extLst>
              </a:tr>
              <a:tr h="327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unguarded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692972421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incomplete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895621373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il-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illegal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1743212247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im</a:t>
                      </a: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immoral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2340927978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ir-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irregular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3257856924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atypical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3940857020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ab-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abnormal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3582319499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anti-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antisocial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532162612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dissimilar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1844915484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nonexistent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1131791748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bi</a:t>
                      </a:r>
                      <a:r>
                        <a:rPr lang="ru-RU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bilingual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1124344042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inter-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international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1217458451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mono</a:t>
                      </a:r>
                      <a:r>
                        <a:rPr lang="ru-RU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monosyllabic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920950025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multi-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multifunctional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59769747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post</a:t>
                      </a:r>
                      <a:r>
                        <a:rPr lang="ru-RU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postmodern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3686639452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</a:t>
                      </a:r>
                      <a:r>
                        <a:rPr lang="ru-RU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premature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2224288271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pro</a:t>
                      </a:r>
                      <a:r>
                        <a:rPr lang="ru-RU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prospective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4214036999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semi-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semicircular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3008836971"/>
                  </a:ext>
                </a:extLst>
              </a:tr>
              <a:tr h="316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sub-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subtropical</a:t>
                      </a:r>
                      <a:endParaRPr lang="en-US" sz="200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n-US" sz="20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37708" marR="37708" marT="0" marB="0" anchor="ctr"/>
                </a:tc>
                <a:extLst>
                  <a:ext uri="{0D108BD9-81ED-4DB2-BD59-A6C34878D82A}">
                    <a16:rowId xmlns:a16="http://schemas.microsoft.com/office/drawing/2014/main" val="493061791"/>
                  </a:ext>
                </a:extLst>
              </a:tr>
            </a:tbl>
          </a:graphicData>
        </a:graphic>
      </p:graphicFrame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0975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-14310"/>
            <a:ext cx="9163079" cy="687231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828001"/>
            <a:ext cx="6428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Degrees of comparison of adjectives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437112"/>
            <a:ext cx="6955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Elshan Nasirov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Teacher of the Department of Economics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Faculty of Economics and Management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Nakhchivan State University</a:t>
            </a:r>
          </a:p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2020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767" y="1808411"/>
            <a:ext cx="2535419" cy="248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61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9079" y="0"/>
            <a:ext cx="9163079" cy="687231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64751" y="465350"/>
            <a:ext cx="8100392" cy="142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Adjectives in English do not change in numbers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and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cases,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but they have positive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comparative 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and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superlative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comparison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Содержимое 5" descr="дом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786058"/>
            <a:ext cx="1714512" cy="140829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00" name="Picture 11" descr="дом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500438"/>
            <a:ext cx="2808288" cy="1960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101" name="Picture 22" descr="дом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643182"/>
            <a:ext cx="1927208" cy="32017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4348" y="4500570"/>
            <a:ext cx="830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big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5643578"/>
            <a:ext cx="2928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bigg</a:t>
            </a:r>
            <a:r>
              <a:rPr lang="en-US" sz="4000" b="1" dirty="0" smtClean="0">
                <a:solidFill>
                  <a:srgbClr val="C00000"/>
                </a:solidFill>
              </a:rPr>
              <a:t>er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72330" y="6072207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bigg</a:t>
            </a:r>
            <a:r>
              <a:rPr lang="en-US" sz="4000" b="1" dirty="0" smtClean="0">
                <a:solidFill>
                  <a:srgbClr val="C00000"/>
                </a:solidFill>
              </a:rPr>
              <a:t>est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2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аня\КАРТИНКИ\Рисунок1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14310"/>
            <a:ext cx="9163079" cy="68723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28605"/>
            <a:ext cx="8429642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7400" lvl="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Comparative degree of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monosyllabic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and</a:t>
            </a:r>
          </a:p>
          <a:p>
            <a:pPr marL="2057400" lvl="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disyllabic adjectives formed</a:t>
            </a:r>
          </a:p>
          <a:p>
            <a:pPr marL="2057400" lvl="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using the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er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suffix, the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superlative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8786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Содержимое 3" descr="77106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214554"/>
            <a:ext cx="1143008" cy="1714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0" name="Рисунок 4" descr="82502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2357430"/>
            <a:ext cx="2214578" cy="14697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1" name="Содержимое 3" descr="826043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2143116"/>
            <a:ext cx="1214446" cy="17424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42910" y="3857628"/>
            <a:ext cx="15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strong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378619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strong</a:t>
            </a:r>
            <a:r>
              <a:rPr lang="en-US" sz="2400" b="1" i="1" dirty="0" smtClean="0">
                <a:solidFill>
                  <a:srgbClr val="FF0000"/>
                </a:solidFill>
              </a:rPr>
              <a:t>er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16" y="3857628"/>
            <a:ext cx="2084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strong</a:t>
            </a:r>
            <a:r>
              <a:rPr lang="en-US" sz="2400" b="1" i="1" dirty="0" smtClean="0">
                <a:solidFill>
                  <a:srgbClr val="FF0000"/>
                </a:solidFill>
              </a:rPr>
              <a:t>est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1032" name="Picture 11" descr="j029323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85894" cy="100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72330" y="4357694"/>
            <a:ext cx="1357312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7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786322"/>
            <a:ext cx="1905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6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71868" y="4786322"/>
            <a:ext cx="12954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785786" y="6072206"/>
            <a:ext cx="114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smart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71868" y="6072206"/>
            <a:ext cx="1473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smart</a:t>
            </a:r>
            <a:r>
              <a:rPr lang="en-US" sz="2400" b="1" i="1" dirty="0" smtClean="0">
                <a:solidFill>
                  <a:srgbClr val="FF0000"/>
                </a:solidFill>
              </a:rPr>
              <a:t>er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6578" y="6000769"/>
            <a:ext cx="235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smart</a:t>
            </a:r>
            <a:r>
              <a:rPr lang="en-US" sz="2400" b="1" i="1" dirty="0" smtClean="0">
                <a:solidFill>
                  <a:srgbClr val="FF0000"/>
                </a:solidFill>
              </a:rPr>
              <a:t>est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667</Words>
  <Application>Microsoft Office PowerPoint</Application>
  <PresentationFormat>On-screen Show (4:3)</PresentationFormat>
  <Paragraphs>233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Roboto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прилагательных</dc:title>
  <dc:creator>Семья</dc:creator>
  <cp:lastModifiedBy>Dragon</cp:lastModifiedBy>
  <cp:revision>90</cp:revision>
  <dcterms:created xsi:type="dcterms:W3CDTF">2011-01-27T20:37:44Z</dcterms:created>
  <dcterms:modified xsi:type="dcterms:W3CDTF">2020-12-05T16:05:38Z</dcterms:modified>
</cp:coreProperties>
</file>