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4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5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4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2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1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569A-B285-4F7B-9B9C-BDA9AD4A89A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87EC5-389D-42C4-8415-2A1A7F14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9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899794" y="275151"/>
            <a:ext cx="42435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atin typeface="Palatino Linotype" panose="02040502050505030304" pitchFamily="18" charset="0"/>
              </a:rPr>
              <a:t>Lesson 49.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Interjections</a:t>
            </a:r>
            <a:endParaRPr lang="en-US" sz="40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79156" y="4152297"/>
            <a:ext cx="5474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Raleway Light" panose="020B0403030101060003" pitchFamily="34" charset="-52"/>
                <a:ea typeface="Roboto" panose="02000000000000000000" pitchFamily="2" charset="0"/>
              </a:rPr>
              <a:t>Elshan Nasirov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Raleway Light" panose="020B0403030101060003" pitchFamily="34" charset="-52"/>
                <a:ea typeface="Roboto" panose="02000000000000000000" pitchFamily="2" charset="0"/>
              </a:rPr>
              <a:t>Teacher of the Department of Economics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Raleway Light" panose="020B0403030101060003" pitchFamily="34" charset="-52"/>
                <a:ea typeface="Roboto" panose="02000000000000000000" pitchFamily="2" charset="0"/>
              </a:rPr>
              <a:t>Faculty of Economics and Management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Raleway Light" panose="020B0403030101060003" pitchFamily="34" charset="-52"/>
                <a:ea typeface="Roboto" panose="02000000000000000000" pitchFamily="2" charset="0"/>
              </a:rPr>
              <a:t>Nakhchivan State University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Raleway Light" panose="020B0403030101060003" pitchFamily="34" charset="-52"/>
                <a:ea typeface="Roboto" panose="02000000000000000000" pitchFamily="2" charset="0"/>
              </a:rPr>
              <a:t>2021</a:t>
            </a:r>
            <a:endParaRPr lang="ru-RU" b="1" dirty="0">
              <a:solidFill>
                <a:schemeClr val="bg1"/>
              </a:solidFill>
              <a:latin typeface="Raleway Light" panose="020B0403030101060003" pitchFamily="34" charset="-52"/>
              <a:ea typeface="Roboto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77" y="1686978"/>
            <a:ext cx="2535419" cy="24858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770" y="5673770"/>
            <a:ext cx="968352" cy="9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4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97829" y="230157"/>
            <a:ext cx="58168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Lesson 49. Interjections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9964" y="1198011"/>
            <a:ext cx="10169235" cy="4979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Definition: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Interjection is a part of speech that serves to express emotions, but does not directly name them</a:t>
            </a:r>
            <a:r>
              <a:rPr lang="en-US" sz="22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For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example, interjections in English can express emotions such as: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joy</a:t>
            </a:r>
            <a:r>
              <a:rPr lang="en-US" sz="22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(hurray, hurray)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sadness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(alas, dear me, dear, oh)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approval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(bravo, hear hear)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disapproval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(tut-tut, tsk-tsk)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contempt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(pooh, gosh, bosh, </a:t>
            </a:r>
            <a:r>
              <a:rPr lang="en-US" sz="2200" dirty="0" err="1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pah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bah, fie, </a:t>
            </a:r>
            <a:r>
              <a:rPr lang="en-US" sz="2200" dirty="0" err="1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pff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impatience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(bother, </a:t>
            </a:r>
            <a:r>
              <a:rPr lang="en-US" sz="2200" dirty="0" err="1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gah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anger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(damn)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surprise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(my goodness, good God)</a:t>
            </a:r>
            <a:endParaRPr lang="en-US" sz="2200" dirty="0" smtClean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86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81451" y="138717"/>
            <a:ext cx="58168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Lesson 49. Interjections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67590"/>
              </p:ext>
            </p:extLst>
          </p:nvPr>
        </p:nvGraphicFramePr>
        <p:xfrm>
          <a:off x="872077" y="938043"/>
          <a:ext cx="10584741" cy="5425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9271">
                  <a:extLst>
                    <a:ext uri="{9D8B030D-6E8A-4147-A177-3AD203B41FA5}">
                      <a16:colId xmlns:a16="http://schemas.microsoft.com/office/drawing/2014/main" val="3166450675"/>
                    </a:ext>
                  </a:extLst>
                </a:gridCol>
                <a:gridCol w="1415807">
                  <a:extLst>
                    <a:ext uri="{9D8B030D-6E8A-4147-A177-3AD203B41FA5}">
                      <a16:colId xmlns:a16="http://schemas.microsoft.com/office/drawing/2014/main" val="2925739463"/>
                    </a:ext>
                  </a:extLst>
                </a:gridCol>
                <a:gridCol w="1673286">
                  <a:extLst>
                    <a:ext uri="{9D8B030D-6E8A-4147-A177-3AD203B41FA5}">
                      <a16:colId xmlns:a16="http://schemas.microsoft.com/office/drawing/2014/main" val="906329075"/>
                    </a:ext>
                  </a:extLst>
                </a:gridCol>
                <a:gridCol w="5374475">
                  <a:extLst>
                    <a:ext uri="{9D8B030D-6E8A-4147-A177-3AD203B41FA5}">
                      <a16:colId xmlns:a16="http://schemas.microsoft.com/office/drawing/2014/main" val="674882328"/>
                    </a:ext>
                  </a:extLst>
                </a:gridCol>
                <a:gridCol w="1561902">
                  <a:extLst>
                    <a:ext uri="{9D8B030D-6E8A-4147-A177-3AD203B41FA5}">
                      <a16:colId xmlns:a16="http://schemas.microsoft.com/office/drawing/2014/main" val="3127656353"/>
                    </a:ext>
                  </a:extLst>
                </a:gridCol>
              </a:tblGrid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№</a:t>
                      </a:r>
                      <a:endParaRPr lang="ru-RU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Interjections</a:t>
                      </a:r>
                      <a:endParaRPr lang="ru-RU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Transcription</a:t>
                      </a:r>
                      <a:endParaRPr lang="ru-RU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Examples</a:t>
                      </a:r>
                      <a:endParaRPr lang="ru-RU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Ru</a:t>
                      </a:r>
                      <a:endParaRPr lang="ru-RU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755318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1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1" smtClean="0">
                          <a:latin typeface="Open Sans" panose="020B0606030504020204" pitchFamily="34" charset="0"/>
                          <a:ea typeface="Times New Roman" panose="02020603050405020304" pitchFamily="18" charset="0"/>
                        </a:rPr>
                        <a:t>bah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noProof="1" smtClean="0">
                          <a:latin typeface="Open Sans" panose="020B0606030504020204" pitchFamily="34" charset="0"/>
                          <a:ea typeface="Times New Roman" panose="02020603050405020304" pitchFamily="18" charset="0"/>
                        </a:rPr>
                        <a:t>[b</a:t>
                      </a:r>
                      <a:r>
                        <a:rPr lang="ru-RU" noProof="1" smtClean="0"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ɑ</a:t>
                      </a:r>
                      <a:r>
                        <a:rPr lang="ru-RU" noProof="1" smtClean="0">
                          <a:latin typeface="Open Sans" panose="020B0606030504020204" pitchFamily="34" charset="0"/>
                          <a:ea typeface="Times New Roman" panose="02020603050405020304" pitchFamily="18" charset="0"/>
                        </a:rPr>
                        <a:t>:]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Hey, chum your socks are always stinking, bah!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фу</a:t>
                      </a:r>
                      <a:endParaRPr lang="ru-RU" sz="1000" noProof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354339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2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d'oh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[dəu]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noProof="1" smtClean="0"/>
                        <a:t>This fool keeps getting into accidents. </a:t>
                      </a:r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Doh!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блин, черт побери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853691"/>
                  </a:ext>
                </a:extLst>
              </a:tr>
              <a:tr h="259620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3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psst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[pst]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Psst-psst, bro. Let's skip the next class!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Пс-пс, бро. Давай свалим со следующего урока!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4296588"/>
                  </a:ext>
                </a:extLst>
              </a:tr>
              <a:tr h="259620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4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zing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[ziŋ]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Zing! And then two bullets missed him.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Вжик! И потом две пули пролетели мимо него.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788868"/>
                  </a:ext>
                </a:extLst>
              </a:tr>
              <a:tr h="328334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5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yabba dabba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['jæbə 'dæbə]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Crony, this party is bumpin. Yabba dabba!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Крони, эта вечеринка трясется. Ябба дабба!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62364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6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baloney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[bə'ləuni]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Baloney! I don't believe a single word they're saying.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чепуха / вздор / ерунда / чушь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680722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7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eureka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[ju(ə)'ri:kə]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Eureka! I know what's coming, dude.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Эврика! Я просек, что к чему, чувак.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280693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8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eek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[i:k]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Eek! There is a cockroach on the floor.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/ ой / спасите (испуг) Ужас! На полу таракан.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38466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9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heigh-ho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['hei'həu]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girlfriend is like talking to a brick wall. Heigh-ho!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Говорить с моей девушкой - как об стенку горох. Э-эх!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349235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10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yikes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[jaiks]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1" smtClean="0"/>
                        <a:t>Just count, </a:t>
                      </a:r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oldie was pulled over by a fat cop yesterday. Yikes!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ой / черт (досада)</a:t>
                      </a:r>
                    </a:p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Прикинь, моего старика вчера остановил жирный полицейский. Черт побери!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582347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/>
                        <a:t>11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giddyap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[ɡidi'ʌp]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Giddyap! We gonna win the race, sweetheart.</a:t>
                      </a:r>
                      <a:endParaRPr lang="ru-RU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Пошла! Мы собираемся выиграть эту гонку, дорогуша.</a:t>
                      </a:r>
                      <a:endParaRPr lang="ru-RU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8405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761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98077" y="188595"/>
            <a:ext cx="58168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Lesson 49. Interjections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93745"/>
              </p:ext>
            </p:extLst>
          </p:nvPr>
        </p:nvGraphicFramePr>
        <p:xfrm>
          <a:off x="872077" y="1021173"/>
          <a:ext cx="10584741" cy="533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9271">
                  <a:extLst>
                    <a:ext uri="{9D8B030D-6E8A-4147-A177-3AD203B41FA5}">
                      <a16:colId xmlns:a16="http://schemas.microsoft.com/office/drawing/2014/main" val="3166450675"/>
                    </a:ext>
                  </a:extLst>
                </a:gridCol>
                <a:gridCol w="1415807">
                  <a:extLst>
                    <a:ext uri="{9D8B030D-6E8A-4147-A177-3AD203B41FA5}">
                      <a16:colId xmlns:a16="http://schemas.microsoft.com/office/drawing/2014/main" val="2925739463"/>
                    </a:ext>
                  </a:extLst>
                </a:gridCol>
                <a:gridCol w="1673286">
                  <a:extLst>
                    <a:ext uri="{9D8B030D-6E8A-4147-A177-3AD203B41FA5}">
                      <a16:colId xmlns:a16="http://schemas.microsoft.com/office/drawing/2014/main" val="906329075"/>
                    </a:ext>
                  </a:extLst>
                </a:gridCol>
                <a:gridCol w="5374475">
                  <a:extLst>
                    <a:ext uri="{9D8B030D-6E8A-4147-A177-3AD203B41FA5}">
                      <a16:colId xmlns:a16="http://schemas.microsoft.com/office/drawing/2014/main" val="674882328"/>
                    </a:ext>
                  </a:extLst>
                </a:gridCol>
                <a:gridCol w="1561902">
                  <a:extLst>
                    <a:ext uri="{9D8B030D-6E8A-4147-A177-3AD203B41FA5}">
                      <a16:colId xmlns:a16="http://schemas.microsoft.com/office/drawing/2014/main" val="3127656353"/>
                    </a:ext>
                  </a:extLst>
                </a:gridCol>
              </a:tblGrid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№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Interjections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Transcription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Examples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Ru</a:t>
                      </a:r>
                      <a:endParaRPr lang="az-Latn-AZ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755318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12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hooray</a:t>
                      </a:r>
                      <a:endParaRPr lang="az-Latn-AZ" sz="18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[hu'rei]</a:t>
                      </a:r>
                      <a:endParaRPr lang="az-Latn-AZ" sz="18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Hooray! I’m moving to Tokyo with my bestie this month.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Ура! В этом месяце мы с лучшем френдом переезжаем в Токио.</a:t>
                      </a:r>
                      <a:endParaRPr lang="az-Latn-AZ" sz="1000" noProof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354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13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ick</a:t>
                      </a:r>
                      <a:endParaRPr lang="az-Latn-AZ" sz="18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14300" marB="1143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[ik]</a:t>
                      </a:r>
                      <a:endParaRPr lang="az-Latn-AZ" sz="18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14300" marB="1143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Ick! I can’t eat fried chicken with orange marmalade.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 / гадость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Гадость! Не могу я есть жареную куру с апельсиновым джемом.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853691"/>
                  </a:ext>
                </a:extLst>
              </a:tr>
              <a:tr h="259620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14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kaboom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[kə'bu:m]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Twenty minutes passed and then kaboom!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Прошло двадцать минут и потом был бабах!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4296588"/>
                  </a:ext>
                </a:extLst>
              </a:tr>
              <a:tr h="259620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15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ouch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[autʃ]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Ouch! My arm hurts, be gentle, babe.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Ой! У меня рука болит, будь поласковее, детка.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788868"/>
                  </a:ext>
                </a:extLst>
              </a:tr>
              <a:tr h="328334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16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blimey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['blaimi]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Blimey! That's Willow Smith, innit?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Чтоб мне провалиться! Это же Уиллоу Смит, не так ли?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62364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17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hmm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[(h)m]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Hmm, what do you mean by that, Tim?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Хм, что ты имеешь в виду, Тим?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680722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18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jinx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[dʒiŋks]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Jinx! I missed the point of that lecturer’s speech.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Проклятие! Я не допёр, о чем была речь лектора.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280693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19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[mai]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My! This chick has a huge butt, man.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Вот это да! У этой цыпочки огромная задница, чувак.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38466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20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phooey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['fu:i]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Phooey! Anyway, my voice is better then hers.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Подумаешь! Все равно мой голос лучше, чем у нее.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349235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21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rats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[ræts]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Rats! Just can't bring myself to believe him.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Вздор! Просто не могу поверить ему.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582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81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98077" y="63900"/>
            <a:ext cx="58168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Lesson 49. Interjections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37785"/>
              </p:ext>
            </p:extLst>
          </p:nvPr>
        </p:nvGraphicFramePr>
        <p:xfrm>
          <a:off x="872077" y="788409"/>
          <a:ext cx="10584741" cy="569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9271">
                  <a:extLst>
                    <a:ext uri="{9D8B030D-6E8A-4147-A177-3AD203B41FA5}">
                      <a16:colId xmlns:a16="http://schemas.microsoft.com/office/drawing/2014/main" val="3166450675"/>
                    </a:ext>
                  </a:extLst>
                </a:gridCol>
                <a:gridCol w="2018434">
                  <a:extLst>
                    <a:ext uri="{9D8B030D-6E8A-4147-A177-3AD203B41FA5}">
                      <a16:colId xmlns:a16="http://schemas.microsoft.com/office/drawing/2014/main" val="2925739463"/>
                    </a:ext>
                  </a:extLst>
                </a:gridCol>
                <a:gridCol w="2119745">
                  <a:extLst>
                    <a:ext uri="{9D8B030D-6E8A-4147-A177-3AD203B41FA5}">
                      <a16:colId xmlns:a16="http://schemas.microsoft.com/office/drawing/2014/main" val="906329075"/>
                    </a:ext>
                  </a:extLst>
                </a:gridCol>
                <a:gridCol w="4325389">
                  <a:extLst>
                    <a:ext uri="{9D8B030D-6E8A-4147-A177-3AD203B41FA5}">
                      <a16:colId xmlns:a16="http://schemas.microsoft.com/office/drawing/2014/main" val="674882328"/>
                    </a:ext>
                  </a:extLst>
                </a:gridCol>
                <a:gridCol w="1561902">
                  <a:extLst>
                    <a:ext uri="{9D8B030D-6E8A-4147-A177-3AD203B41FA5}">
                      <a16:colId xmlns:a16="http://schemas.microsoft.com/office/drawing/2014/main" val="3127656353"/>
                    </a:ext>
                  </a:extLst>
                </a:gridCol>
              </a:tblGrid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№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Interjections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Transcription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Examples</a:t>
                      </a:r>
                      <a:endParaRPr lang="az-Latn-AZ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Ru</a:t>
                      </a:r>
                      <a:endParaRPr lang="az-Latn-AZ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755318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22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ugh</a:t>
                      </a:r>
                      <a:endParaRPr lang="az-Latn-AZ" sz="17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[uh]</a:t>
                      </a:r>
                      <a:endParaRPr lang="az-Latn-AZ" sz="17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Ugh! Your food tastes go me bananas.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Буэ! Твои гастрономические предпочтения сводят меня с ума.</a:t>
                      </a:r>
                      <a:endParaRPr lang="az-Latn-AZ" sz="1000" noProof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354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23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gah</a:t>
                      </a:r>
                      <a:endParaRPr lang="az-Latn-AZ" sz="17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14300" marB="1143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[ɡɑ:]</a:t>
                      </a:r>
                      <a:endParaRPr lang="az-Latn-AZ" sz="17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14300" marB="1143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Gah, let George do it!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Безнадёга, я умываю руки!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853691"/>
                  </a:ext>
                </a:extLst>
              </a:tr>
              <a:tr h="259620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24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muahaha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['mwɑ:hɑ:hɑ:hɑ:]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 switched the salt and the sugar. Muahaha!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(зловещий смех)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 заменил соль сахаром. Бугагашеньки!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4296588"/>
                  </a:ext>
                </a:extLst>
              </a:tr>
              <a:tr h="259620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25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shh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[ʃ]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Shh! The kiddo is sleeping. Keep your voice down.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Тсс! Чадо спит. Говори потише.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788868"/>
                  </a:ext>
                </a:extLst>
              </a:tr>
              <a:tr h="328334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26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 balls of fire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['ɡreit bɔ:lz əv 'faiə]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 balls of fire! This rum is definitely worth buying.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Разрази меня гром! Этот ром определенно стоит своих денег.</a:t>
                      </a:r>
                      <a:endParaRPr lang="az-Latn-AZ" sz="1000" noProof="1" smtClean="0"/>
                    </a:p>
                    <a:p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62364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27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fiddle de dee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[,fidldi'di:]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Fiddle de dee! I’m not getting fat, mom.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Чепуха! Я не толстею, мама.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680722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28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 whiz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[dʒi: wiz]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 whiz! I've never seen such an attractive girlie.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Черт подери! Да я такой потрясной девули еще не видывал.</a:t>
                      </a:r>
                      <a:endParaRPr lang="az-Latn-AZ" sz="1000" noProof="1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280693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29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 hum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['həu'hʌm]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 hum! I have nothing to do today.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Скука! Сегодня мне нечем заняться.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38466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sz="1700" noProof="1" smtClean="0"/>
                        <a:t>30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whoop de doo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[wu:p də 'du:]  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7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Whoop de doo, buddy, who cares?</a:t>
                      </a:r>
                      <a:endParaRPr lang="az-Latn-AZ" sz="17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интересно, приятель, да кого это волнует?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349235"/>
                  </a:ext>
                </a:extLst>
              </a:tr>
              <a:tr h="239649">
                <a:tc>
                  <a:txBody>
                    <a:bodyPr/>
                    <a:lstStyle/>
                    <a:p>
                      <a:pPr algn="ctr"/>
                      <a:r>
                        <a:rPr lang="az-Latn-AZ" noProof="1" smtClean="0"/>
                        <a:t>31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noProof="1" smtClean="0"/>
                        <a:t>wow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|waʊ|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z-Latn-AZ" sz="18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Wow! Look at that!</a:t>
                      </a:r>
                      <a:endParaRPr lang="az-Latn-AZ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000" b="0" i="0" kern="1200" noProof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Вот Это Да! Посмотри на это!</a:t>
                      </a:r>
                      <a:endParaRPr lang="az-Latn-AZ" sz="1000" b="0" i="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582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62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31329" y="155343"/>
            <a:ext cx="58168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Lesson 49. Interjections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330" y="1035071"/>
            <a:ext cx="7975137" cy="51838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3476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957</Words>
  <Application>Microsoft Office PowerPoint</Application>
  <PresentationFormat>Widescreen</PresentationFormat>
  <Paragraphs>195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Palatino Linotype</vt:lpstr>
      <vt:lpstr>Raleway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Dragon</dc:creator>
  <cp:lastModifiedBy>Dragon</cp:lastModifiedBy>
  <cp:revision>18</cp:revision>
  <dcterms:created xsi:type="dcterms:W3CDTF">2021-01-06T20:28:19Z</dcterms:created>
  <dcterms:modified xsi:type="dcterms:W3CDTF">2021-01-06T22:17:06Z</dcterms:modified>
</cp:coreProperties>
</file>