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2" r:id="rId5"/>
    <p:sldId id="258" r:id="rId6"/>
    <p:sldId id="263" r:id="rId7"/>
    <p:sldId id="264" r:id="rId8"/>
    <p:sldId id="265" r:id="rId9"/>
    <p:sldId id="259" r:id="rId10"/>
    <p:sldId id="260" r:id="rId11"/>
    <p:sldId id="261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C569A-B285-4F7B-9B9C-BDA9AD4A89AF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7EC5-389D-42C4-8415-2A1A7F145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79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C569A-B285-4F7B-9B9C-BDA9AD4A89AF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7EC5-389D-42C4-8415-2A1A7F145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257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C569A-B285-4F7B-9B9C-BDA9AD4A89AF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7EC5-389D-42C4-8415-2A1A7F145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847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C569A-B285-4F7B-9B9C-BDA9AD4A89AF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7EC5-389D-42C4-8415-2A1A7F145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469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C569A-B285-4F7B-9B9C-BDA9AD4A89AF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7EC5-389D-42C4-8415-2A1A7F145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822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C569A-B285-4F7B-9B9C-BDA9AD4A89AF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7EC5-389D-42C4-8415-2A1A7F145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450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C569A-B285-4F7B-9B9C-BDA9AD4A89AF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7EC5-389D-42C4-8415-2A1A7F145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706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C569A-B285-4F7B-9B9C-BDA9AD4A89AF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7EC5-389D-42C4-8415-2A1A7F145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220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C569A-B285-4F7B-9B9C-BDA9AD4A89AF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7EC5-389D-42C4-8415-2A1A7F145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818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C569A-B285-4F7B-9B9C-BDA9AD4A89AF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7EC5-389D-42C4-8415-2A1A7F145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03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C569A-B285-4F7B-9B9C-BDA9AD4A89AF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7EC5-389D-42C4-8415-2A1A7F145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742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C569A-B285-4F7B-9B9C-BDA9AD4A89AF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87EC5-389D-42C4-8415-2A1A7F145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499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1298632" y="384344"/>
            <a:ext cx="959104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latin typeface="Palatino Linotype" panose="02040502050505030304" pitchFamily="18" charset="0"/>
              </a:rPr>
              <a:t>English Conversational Construction</a:t>
            </a:r>
            <a:endParaRPr lang="en-US" sz="4000" b="1" dirty="0">
              <a:solidFill>
                <a:srgbClr val="C0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79156" y="4152297"/>
            <a:ext cx="54740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Elshan Nasirov</a:t>
            </a:r>
          </a:p>
          <a:p>
            <a:pPr algn="ctr"/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Teacher of the Department of Economics</a:t>
            </a:r>
          </a:p>
          <a:p>
            <a:pPr algn="ctr"/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Faculty of Economics and Management</a:t>
            </a:r>
          </a:p>
          <a:p>
            <a:pPr algn="ctr"/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Nakhchivan State University</a:t>
            </a:r>
          </a:p>
          <a:p>
            <a:pPr algn="ctr"/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2021</a:t>
            </a:r>
            <a:endParaRPr lang="ru-RU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477" y="1686978"/>
            <a:ext cx="2535419" cy="248582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770" y="5673770"/>
            <a:ext cx="968352" cy="9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24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320800" y="260091"/>
            <a:ext cx="1028007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  <a:sym typeface="Wingdings" panose="05000000000000000000" pitchFamily="2" charset="2"/>
              </a:rPr>
              <a:t>Content</a:t>
            </a:r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endParaRPr lang="en-US" b="1" dirty="0" smtClean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r>
              <a:rPr lang="en-US" dirty="0" smtClean="0">
                <a:latin typeface="Roboto" panose="02000000000000000000" pitchFamily="2" charset="0"/>
                <a:ea typeface="Roboto" panose="02000000000000000000" pitchFamily="2" charset="0"/>
              </a:rPr>
              <a:t>1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. Construction 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</a:rPr>
              <a:t>«</a:t>
            </a:r>
            <a:r>
              <a:rPr lang="en-US" dirty="0" smtClean="0">
                <a:latin typeface="Roboto" panose="02000000000000000000" pitchFamily="2" charset="0"/>
                <a:ea typeface="Roboto" panose="02000000000000000000" pitchFamily="2" charset="0"/>
              </a:rPr>
              <a:t>Used to …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</a:rPr>
              <a:t>»</a:t>
            </a:r>
            <a:endParaRPr lang="en-US" dirty="0" smtClean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/>
            <a:r>
              <a:rPr lang="en-US" dirty="0" smtClean="0">
                <a:latin typeface="Roboto" panose="02000000000000000000" pitchFamily="2" charset="0"/>
                <a:ea typeface="Roboto" panose="02000000000000000000" pitchFamily="2" charset="0"/>
              </a:rPr>
              <a:t>2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. Construction 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</a:rPr>
              <a:t>«</a:t>
            </a:r>
            <a:r>
              <a:rPr lang="en-US" dirty="0" smtClean="0">
                <a:latin typeface="Roboto" panose="02000000000000000000" pitchFamily="2" charset="0"/>
                <a:ea typeface="Roboto" panose="02000000000000000000" pitchFamily="2" charset="0"/>
              </a:rPr>
              <a:t>So … / Neither …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</a:rPr>
              <a:t>»</a:t>
            </a:r>
            <a:endParaRPr lang="en-US" dirty="0" smtClean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/>
            <a:r>
              <a:rPr lang="en-US" dirty="0" smtClean="0">
                <a:latin typeface="Roboto" panose="02000000000000000000" pitchFamily="2" charset="0"/>
                <a:ea typeface="Roboto" panose="02000000000000000000" pitchFamily="2" charset="0"/>
              </a:rPr>
              <a:t>3. 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Construction 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</a:rPr>
              <a:t>«</a:t>
            </a:r>
            <a:r>
              <a:rPr lang="en-US" dirty="0" smtClean="0">
                <a:latin typeface="Roboto" panose="02000000000000000000" pitchFamily="2" charset="0"/>
                <a:ea typeface="Roboto" panose="02000000000000000000" pitchFamily="2" charset="0"/>
              </a:rPr>
              <a:t>It 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takes </a:t>
            </a:r>
            <a:r>
              <a:rPr lang="en-US" dirty="0" smtClean="0">
                <a:latin typeface="Roboto" panose="02000000000000000000" pitchFamily="2" charset="0"/>
                <a:ea typeface="Roboto" panose="02000000000000000000" pitchFamily="2" charset="0"/>
              </a:rPr>
              <a:t>…</a:t>
            </a:r>
            <a:r>
              <a:rPr lang="ru-RU" dirty="0" smtClean="0">
                <a:latin typeface="Roboto" panose="02000000000000000000" pitchFamily="2" charset="0"/>
                <a:ea typeface="Roboto" panose="02000000000000000000" pitchFamily="2" charset="0"/>
              </a:rPr>
              <a:t>»</a:t>
            </a:r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/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4. Absolute Participle Construction</a:t>
            </a:r>
          </a:p>
          <a:p>
            <a:pPr algn="just"/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5. </a:t>
            </a:r>
            <a:r>
              <a:rPr lang="en-US" dirty="0" smtClean="0">
                <a:latin typeface="Roboto" panose="02000000000000000000" pitchFamily="2" charset="0"/>
                <a:ea typeface="Roboto" panose="02000000000000000000" pitchFamily="2" charset="0"/>
              </a:rPr>
              <a:t>Preferences 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Construction</a:t>
            </a:r>
          </a:p>
          <a:p>
            <a:pPr algn="just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/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</a:p>
          <a:p>
            <a:pPr algn="just"/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7786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320800" y="260091"/>
            <a:ext cx="10280073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  <a:sym typeface="Wingdings" panose="05000000000000000000" pitchFamily="2" charset="2"/>
              </a:rPr>
              <a:t>1. Used to…</a:t>
            </a:r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endParaRPr lang="en-US" b="1" dirty="0" smtClean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In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this intermediate English lesson, we will look at the Used to construction, which is used in the past tense.</a:t>
            </a:r>
          </a:p>
          <a:p>
            <a:pPr algn="just"/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Some rules</a:t>
            </a:r>
          </a:p>
          <a:p>
            <a:pPr algn="ctr"/>
            <a:endParaRPr lang="en-US" b="1" dirty="0" smtClean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r>
              <a:rPr lang="en-US" b="1" dirty="0" smtClean="0">
                <a:latin typeface="Roboto" panose="02000000000000000000" pitchFamily="2" charset="0"/>
                <a:ea typeface="Roboto" panose="02000000000000000000" pitchFamily="2" charset="0"/>
              </a:rPr>
              <a:t>1.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The construction </a:t>
            </a:r>
            <a:r>
              <a:rPr lang="en-US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Used to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describes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regular actions or states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in the past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and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means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as "when that happened before."</a:t>
            </a:r>
          </a:p>
          <a:p>
            <a:pPr algn="just"/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</a:rPr>
              <a:t>2.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 The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construction </a:t>
            </a:r>
            <a:r>
              <a:rPr lang="en-US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Used to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is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used only in the past tense (Past Simple Tense), after which the infinitive of the verb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uses with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the particle </a:t>
            </a:r>
            <a:r>
              <a:rPr lang="en-US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to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.</a:t>
            </a:r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</a:rPr>
              <a:t>3.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 This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construction </a:t>
            </a:r>
            <a:r>
              <a:rPr lang="en-US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used to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is used when the speaker wants to show that in the present tense some action is no longer taking place.</a:t>
            </a:r>
          </a:p>
          <a:p>
            <a:pPr algn="just"/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 </a:t>
            </a: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 used to go swimming a lot.</a:t>
            </a:r>
          </a:p>
          <a:p>
            <a:pPr algn="ctr">
              <a:lnSpc>
                <a:spcPct val="150000"/>
              </a:lnSpc>
            </a:pP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 used to get up at seven but now I get up later.</a:t>
            </a:r>
          </a:p>
          <a:p>
            <a:pPr algn="ctr">
              <a:lnSpc>
                <a:spcPct val="150000"/>
              </a:lnSpc>
            </a:pP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He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 </a:t>
            </a: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didn’t use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to wake up so early.</a:t>
            </a:r>
          </a:p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What time did you </a:t>
            </a: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use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to wake up when you worked in a hospital?</a:t>
            </a:r>
            <a:endParaRPr lang="ru-RU" b="1" dirty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806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014153" y="808731"/>
            <a:ext cx="10578408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Warning!</a:t>
            </a:r>
          </a:p>
          <a:p>
            <a:pPr algn="ctr"/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ctr"/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Which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is correct </a:t>
            </a:r>
            <a:r>
              <a:rPr lang="en-US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use to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or </a:t>
            </a:r>
            <a:r>
              <a:rPr lang="en-US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used to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?</a:t>
            </a:r>
          </a:p>
          <a:p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 </a:t>
            </a:r>
          </a:p>
          <a:p>
            <a:r>
              <a:rPr lang="en-US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Used to 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refers to something familiar or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routine as in </a:t>
            </a: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"I'm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 used to getting up early for work,"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or to say that something repeatedly happened in the past like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"we used to go out more."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 </a:t>
            </a:r>
            <a:endParaRPr lang="en-US" b="1" dirty="0" smtClean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r>
              <a:rPr lang="en-US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Use</a:t>
            </a:r>
            <a:r>
              <a:rPr lang="en-US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 to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 typically occurs with did;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"did you use to work there?"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 or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"it didn't use to be like that,"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 describing something in the past…</a:t>
            </a:r>
          </a:p>
          <a:p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r>
              <a:rPr lang="en-US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Used to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 is a phrase that can mean “accustomed or habituated to” or refers to something from the past that is no longer true. </a:t>
            </a:r>
            <a:endParaRPr lang="en-US" b="1" dirty="0" smtClean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r>
              <a:rPr lang="en-US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Use</a:t>
            </a:r>
            <a:r>
              <a:rPr lang="en-US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 to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 and </a:t>
            </a:r>
            <a:r>
              <a:rPr lang="en-US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used to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 are also frequently used in English grammar as modal verb phrases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.</a:t>
            </a:r>
          </a:p>
          <a:p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endParaRPr lang="en-US" b="1" dirty="0" smtClean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1961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022466" y="260091"/>
            <a:ext cx="1057840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Task. </a:t>
            </a:r>
            <a:r>
              <a:rPr lang="en-US" sz="2400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Rewrite sentences using construction the Used to.</a:t>
            </a:r>
          </a:p>
          <a:p>
            <a:pPr algn="just"/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ctr"/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Sample:</a:t>
            </a:r>
          </a:p>
          <a:p>
            <a:pPr algn="just"/>
            <a:endParaRPr lang="en-US" b="1" dirty="0" smtClean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ctr"/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He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played toy cars when he was a boy. = He used to play toy cars when he was a boy.</a:t>
            </a:r>
          </a:p>
          <a:p>
            <a:pPr algn="just"/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marL="342900" indent="-342900" fontAlgn="base">
              <a:lnSpc>
                <a:spcPct val="150000"/>
              </a:lnSpc>
              <a:buAutoNum type="arabicPeriod"/>
            </a:pP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He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studied French. = </a:t>
            </a:r>
            <a:endParaRPr lang="en-US" b="1" dirty="0" smtClean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marL="342900" indent="-342900" fontAlgn="base">
              <a:lnSpc>
                <a:spcPct val="150000"/>
              </a:lnSpc>
              <a:buAutoNum type="arabicPeriod"/>
            </a:pP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2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. He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was proud of his team.= </a:t>
            </a:r>
            <a:endParaRPr lang="en-US" b="1" dirty="0" smtClean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marL="342900" indent="-342900" fontAlgn="base">
              <a:lnSpc>
                <a:spcPct val="150000"/>
              </a:lnSpc>
              <a:buAutoNum type="arabicPeriod"/>
            </a:pP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3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. Peter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had more pocket money.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=</a:t>
            </a:r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>
              <a:lnSpc>
                <a:spcPct val="150000"/>
              </a:lnSpc>
            </a:pP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4. I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 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lived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near there.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=</a:t>
            </a:r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>
              <a:lnSpc>
                <a:spcPct val="150000"/>
              </a:lnSpc>
            </a:pP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5. When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Grandpa was a student, he did sports.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=</a:t>
            </a:r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>
              <a:lnSpc>
                <a:spcPct val="150000"/>
              </a:lnSpc>
            </a:pP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6. She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went to the disco every Sunday.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=</a:t>
            </a:r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>
              <a:lnSpc>
                <a:spcPct val="150000"/>
              </a:lnSpc>
            </a:pP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7. They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were lucky.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=</a:t>
            </a:r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>
              <a:lnSpc>
                <a:spcPct val="150000"/>
              </a:lnSpc>
            </a:pP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8. He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argued with his classmates.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=</a:t>
            </a:r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>
              <a:lnSpc>
                <a:spcPct val="150000"/>
              </a:lnSpc>
            </a:pP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9. Mary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went shopping on Friday.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=</a:t>
            </a:r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>
              <a:lnSpc>
                <a:spcPct val="150000"/>
              </a:lnSpc>
            </a:pP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10. She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had a short holiday in spring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.=</a:t>
            </a:r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3665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022466" y="260091"/>
            <a:ext cx="1057840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Test</a:t>
            </a:r>
          </a:p>
          <a:p>
            <a:pPr algn="ctr"/>
            <a:endParaRPr lang="en-US" b="1" dirty="0">
              <a:solidFill>
                <a:srgbClr val="C0000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Larry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... work as a lorry-driver, bit now he works as a dispatcher at the station.</a:t>
            </a:r>
          </a:p>
          <a:p>
            <a:endParaRPr lang="en-US" b="1" dirty="0" smtClean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used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to</a:t>
            </a:r>
          </a:p>
          <a:p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didn't </a:t>
            </a:r>
          </a:p>
          <a:p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use to</a:t>
            </a:r>
          </a:p>
          <a:p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endParaRPr lang="en-US" b="1" dirty="0" smtClean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Our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family ... live in Poland, but three weeks ago we moved to the UK.</a:t>
            </a:r>
          </a:p>
          <a:p>
            <a:endParaRPr lang="en-US" b="1" dirty="0" smtClean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used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to</a:t>
            </a:r>
          </a:p>
          <a:p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didn't </a:t>
            </a:r>
          </a:p>
          <a:p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use to</a:t>
            </a:r>
          </a:p>
          <a:p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endParaRPr lang="en-US" b="1" dirty="0" smtClean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Nancy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... forget about important meetings, but now she has bought a pocket planner.</a:t>
            </a:r>
          </a:p>
          <a:p>
            <a:endParaRPr lang="en-US" b="1" dirty="0" smtClean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used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to</a:t>
            </a:r>
          </a:p>
          <a:p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didn't </a:t>
            </a:r>
          </a:p>
          <a:p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use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to</a:t>
            </a:r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4433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022466" y="260091"/>
            <a:ext cx="10578408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Test</a:t>
            </a:r>
          </a:p>
          <a:p>
            <a:pPr algn="ctr"/>
            <a:endParaRPr lang="en-US" b="1" dirty="0">
              <a:solidFill>
                <a:srgbClr val="C0000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Dean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... translate technical literature to earn money, but now he has found a </a:t>
            </a:r>
            <a:r>
              <a:rPr lang="en-US" b="1" dirty="0" err="1">
                <a:latin typeface="Raleway Light" panose="020B0403030101060003" pitchFamily="34" charset="-52"/>
                <a:ea typeface="Roboto" panose="02000000000000000000" pitchFamily="2" charset="0"/>
              </a:rPr>
              <a:t>wor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 of interpreter.</a:t>
            </a:r>
          </a:p>
          <a:p>
            <a:endParaRPr lang="en-US" b="1" dirty="0" smtClean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used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to</a:t>
            </a:r>
          </a:p>
          <a:p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didn't </a:t>
            </a:r>
          </a:p>
          <a:p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use to</a:t>
            </a:r>
          </a:p>
          <a:p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endParaRPr lang="en-US" b="1" dirty="0" smtClean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My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girlfriend ... like men with long hair, but now she is dating with me, and she likes my long hair!</a:t>
            </a:r>
          </a:p>
          <a:p>
            <a:endParaRPr lang="en-US" b="1" dirty="0" smtClean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used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to</a:t>
            </a:r>
          </a:p>
          <a:p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didn't </a:t>
            </a:r>
          </a:p>
          <a:p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use to</a:t>
            </a:r>
          </a:p>
          <a:p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endParaRPr lang="en-US" b="1" dirty="0" smtClean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I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... wake up early and ... go to bed late before I started to work.</a:t>
            </a:r>
          </a:p>
          <a:p>
            <a:endParaRPr lang="en-US" b="1" dirty="0" smtClean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used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to</a:t>
            </a:r>
          </a:p>
          <a:p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didn't </a:t>
            </a:r>
          </a:p>
          <a:p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use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to</a:t>
            </a:r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7761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022466" y="260091"/>
            <a:ext cx="10578408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Test</a:t>
            </a:r>
          </a:p>
          <a:p>
            <a:pPr algn="ctr"/>
            <a:endParaRPr lang="en-US" b="1" dirty="0">
              <a:solidFill>
                <a:srgbClr val="C0000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Our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car ... break down all the time until Freddy fixed it.</a:t>
            </a:r>
          </a:p>
          <a:p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used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to</a:t>
            </a:r>
          </a:p>
          <a:p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didn't </a:t>
            </a:r>
          </a:p>
          <a:p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use to</a:t>
            </a:r>
          </a:p>
          <a:p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Francesca ... travel a lot, and now she works as a journalist in international magazine.</a:t>
            </a:r>
          </a:p>
          <a:p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used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to</a:t>
            </a:r>
          </a:p>
          <a:p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didn't </a:t>
            </a:r>
          </a:p>
          <a:p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use to</a:t>
            </a:r>
          </a:p>
          <a:p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I ... use my mobile phone only to call my friends, but now I use such </a:t>
            </a:r>
            <a:r>
              <a:rPr lang="en-US" b="1" dirty="0" err="1">
                <a:latin typeface="Raleway Light" panose="020B0403030101060003" pitchFamily="34" charset="-52"/>
                <a:ea typeface="Roboto" panose="02000000000000000000" pitchFamily="2" charset="0"/>
              </a:rPr>
              <a:t>functionsnof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 </a:t>
            </a:r>
            <a:r>
              <a:rPr lang="en-US" b="1" dirty="0" err="1">
                <a:latin typeface="Raleway Light" panose="020B0403030101060003" pitchFamily="34" charset="-52"/>
                <a:ea typeface="Roboto" panose="02000000000000000000" pitchFamily="2" charset="0"/>
              </a:rPr>
              <a:t>itnas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 the access to the Internet, camera, games.</a:t>
            </a:r>
          </a:p>
          <a:p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used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to</a:t>
            </a:r>
          </a:p>
          <a:p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didn't </a:t>
            </a:r>
          </a:p>
          <a:p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use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to</a:t>
            </a:r>
          </a:p>
          <a:p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The students ... know how to use "used to", and now they know it!</a:t>
            </a:r>
          </a:p>
          <a:p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used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to</a:t>
            </a:r>
          </a:p>
          <a:p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didn't </a:t>
            </a:r>
          </a:p>
          <a:p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use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to</a:t>
            </a:r>
            <a:endParaRPr lang="en-US" b="1" dirty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6744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279236" y="85524"/>
            <a:ext cx="10280073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2. So do I / Neither do I</a:t>
            </a:r>
            <a:endParaRPr lang="ru-RU" sz="2800" b="1" dirty="0">
              <a:solidFill>
                <a:srgbClr val="C0000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endParaRPr lang="en-US" b="1" dirty="0" smtClean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Affirmative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form:</a:t>
            </a:r>
            <a:endParaRPr lang="en-US" b="1" dirty="0" smtClean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Peter: “</a:t>
            </a:r>
            <a:r>
              <a:rPr lang="ru-RU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 </a:t>
            </a:r>
            <a:r>
              <a:rPr lang="ru-RU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like stories by Jack </a:t>
            </a:r>
            <a:r>
              <a:rPr lang="ru-RU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London</a:t>
            </a: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”</a:t>
            </a:r>
            <a:r>
              <a:rPr lang="ru-RU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. </a:t>
            </a:r>
            <a:endParaRPr lang="en-US" b="1" dirty="0" smtClean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Helen: “</a:t>
            </a:r>
            <a:r>
              <a:rPr lang="ru-RU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So</a:t>
            </a:r>
            <a:r>
              <a:rPr lang="ru-RU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 do </a:t>
            </a:r>
            <a:r>
              <a:rPr lang="ru-RU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</a:t>
            </a: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”</a:t>
            </a:r>
            <a:r>
              <a:rPr lang="ru-RU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. </a:t>
            </a:r>
            <a:endParaRPr lang="en-US" b="1" dirty="0" smtClean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endParaRPr lang="en-US" sz="2400" b="1" dirty="0">
              <a:solidFill>
                <a:srgbClr val="C0000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Negative form:</a:t>
            </a:r>
          </a:p>
          <a:p>
            <a:pPr algn="just"/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— He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doesn’t like love stories. </a:t>
            </a:r>
            <a:endParaRPr lang="en-US" b="1" dirty="0" smtClean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—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Neither does she.</a:t>
            </a:r>
            <a:endParaRPr lang="ru-RU" b="1" dirty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132445"/>
              </p:ext>
            </p:extLst>
          </p:nvPr>
        </p:nvGraphicFramePr>
        <p:xfrm>
          <a:off x="1807557" y="3133199"/>
          <a:ext cx="8176028" cy="3287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5351">
                  <a:extLst>
                    <a:ext uri="{9D8B030D-6E8A-4147-A177-3AD203B41FA5}">
                      <a16:colId xmlns:a16="http://schemas.microsoft.com/office/drawing/2014/main" val="3091929058"/>
                    </a:ext>
                  </a:extLst>
                </a:gridCol>
                <a:gridCol w="3009208">
                  <a:extLst>
                    <a:ext uri="{9D8B030D-6E8A-4147-A177-3AD203B41FA5}">
                      <a16:colId xmlns:a16="http://schemas.microsoft.com/office/drawing/2014/main" val="1812693227"/>
                    </a:ext>
                  </a:extLst>
                </a:gridCol>
                <a:gridCol w="3441469">
                  <a:extLst>
                    <a:ext uri="{9D8B030D-6E8A-4147-A177-3AD203B41FA5}">
                      <a16:colId xmlns:a16="http://schemas.microsoft.com/office/drawing/2014/main" val="590191220"/>
                    </a:ext>
                  </a:extLst>
                </a:gridCol>
              </a:tblGrid>
              <a:tr h="41088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PRONOUNS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AGREEMENT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DISAGREEMENT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56192"/>
                  </a:ext>
                </a:extLst>
              </a:tr>
              <a:tr h="41088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 do 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Neither do 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498129"/>
                  </a:ext>
                </a:extLst>
              </a:tr>
              <a:tr h="41088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 does he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Neither does he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125187"/>
                  </a:ext>
                </a:extLst>
              </a:tr>
              <a:tr h="41088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She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 does she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Neither does she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052087"/>
                  </a:ext>
                </a:extLst>
              </a:tr>
              <a:tr h="41088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 does 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Neither does it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530556"/>
                  </a:ext>
                </a:extLst>
              </a:tr>
              <a:tr h="41088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You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 do you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Neither do you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650506"/>
                  </a:ext>
                </a:extLst>
              </a:tr>
              <a:tr h="41088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 do we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Neither do we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123066"/>
                  </a:ext>
                </a:extLst>
              </a:tr>
              <a:tr h="41088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They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 do they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Neither do they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6920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32322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237673" y="127087"/>
            <a:ext cx="10280073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Task</a:t>
            </a:r>
            <a:r>
              <a:rPr lang="en-US" sz="2400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. </a:t>
            </a:r>
            <a:r>
              <a:rPr lang="en-US" sz="2400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Agree or disagree </a:t>
            </a:r>
            <a:r>
              <a:rPr lang="en-US" sz="2400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using the construction So… .</a:t>
            </a:r>
            <a:r>
              <a:rPr lang="en-US" sz="2400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</a:t>
            </a:r>
            <a:r>
              <a:rPr lang="en-US" sz="2400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/ </a:t>
            </a:r>
            <a:r>
              <a:rPr lang="en-US" sz="2400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Neither… </a:t>
            </a:r>
            <a:r>
              <a:rPr lang="en-US" sz="2400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</a:t>
            </a:r>
            <a:endParaRPr lang="en-US" sz="2400" b="1" dirty="0">
              <a:solidFill>
                <a:srgbClr val="C0000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1. I don’t give way to despair.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– </a:t>
            </a:r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2. I am interested in football. – </a:t>
            </a:r>
          </a:p>
          <a:p>
            <a:pPr algn="just"/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3. I haven’t visited the new museum yet.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–</a:t>
            </a:r>
          </a:p>
          <a:p>
            <a:pPr algn="just"/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4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. I don’t forget to water the flowers. – </a:t>
            </a:r>
          </a:p>
          <a:p>
            <a:pPr algn="just"/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5. I can’t talk when somebody is interrupting me.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–</a:t>
            </a:r>
          </a:p>
          <a:p>
            <a:pPr algn="just"/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6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. I am fond of playing music.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– </a:t>
            </a:r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7. I am going to watch a movie tonight.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– </a:t>
            </a:r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8. I went to the cinema yesterday.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– </a:t>
            </a:r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9. I don’t like hot weather.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–</a:t>
            </a:r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10. I always tell the truth.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– </a:t>
            </a:r>
          </a:p>
          <a:p>
            <a:pPr algn="just"/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11. She could swim when she was 5 years old.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–</a:t>
            </a:r>
          </a:p>
          <a:p>
            <a:pPr algn="just"/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12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. She was playing music from 5 till 6 in the evening.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–</a:t>
            </a:r>
          </a:p>
          <a:p>
            <a:pPr algn="just"/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13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. She wasn’t sleeping at midnight.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–</a:t>
            </a:r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14. She doesn’t like apples.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–</a:t>
            </a:r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15. She is not a good singer.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–</a:t>
            </a:r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16. She will do her best at her exams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.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–</a:t>
            </a:r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17. She has baked a pie today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.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–</a:t>
            </a:r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18. She hasn’t been at the cinema this week.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–</a:t>
            </a:r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19. She must do the work in time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.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–</a:t>
            </a:r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20. She won’t take up dancing lessons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. </a:t>
            </a:r>
            <a:r>
              <a:rPr lang="en-US" b="1">
                <a:latin typeface="Raleway Light" panose="020B0403030101060003" pitchFamily="34" charset="-52"/>
                <a:ea typeface="Roboto" panose="02000000000000000000" pitchFamily="2" charset="0"/>
              </a:rPr>
              <a:t>–</a:t>
            </a:r>
            <a:endParaRPr lang="en-US" b="1" dirty="0" smtClean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r"/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Test: https://</a:t>
            </a: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englsecrets.ru/grammatika/so-do-i-neither-am-i.html</a:t>
            </a:r>
            <a:endParaRPr lang="ru-RU" b="1" dirty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9475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320800" y="260091"/>
            <a:ext cx="10280073" cy="564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3. It takes</a:t>
            </a:r>
            <a:r>
              <a:rPr lang="en-US" sz="2800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  <a:sym typeface="Wingdings" panose="05000000000000000000" pitchFamily="2" charset="2"/>
              </a:rPr>
              <a:t>…</a:t>
            </a:r>
            <a:endParaRPr lang="en-US" sz="2800" b="1" dirty="0">
              <a:solidFill>
                <a:srgbClr val="C0000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endParaRPr lang="en-US" b="1" dirty="0" smtClean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This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construction is used when we say how long an action takes.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For example, we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can use it to ask how long it will take to get to your destination or how long it will take to get a taxi to the city center.</a:t>
            </a:r>
          </a:p>
          <a:p>
            <a:pPr algn="just"/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It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takes me an hour to get to work</a:t>
            </a: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The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flight to Moscow takes 3 hours</a:t>
            </a: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.</a:t>
            </a:r>
            <a:r>
              <a:rPr lang="ru-RU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/>
            </a:r>
            <a:br>
              <a:rPr lang="ru-RU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</a:b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My morning exercises take me 15 min</a:t>
            </a: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It takes just a moment.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It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takes some / a lot of doing.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It takes pluck to do what she did.</a:t>
            </a:r>
            <a:endParaRPr lang="en-US" b="1" dirty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It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takes nerve </a:t>
            </a: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to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do what she did.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It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takes greatly from the pleasure.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It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takes me ten minutes to walk to work.</a:t>
            </a:r>
            <a:endParaRPr lang="ru-RU" b="1" dirty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01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320800" y="260091"/>
            <a:ext cx="10280073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4. Absolute </a:t>
            </a:r>
            <a:r>
              <a:rPr lang="en-US" sz="2800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Participle Construction</a:t>
            </a:r>
          </a:p>
          <a:p>
            <a:pPr algn="ctr"/>
            <a:endParaRPr lang="en-US" sz="2800" b="1" dirty="0">
              <a:solidFill>
                <a:srgbClr val="C0000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endParaRPr lang="en-US" b="1" dirty="0" smtClean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The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absolute participle construction is a special participle construction in which there is a subject, and instead of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an action verb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the participle form is used. This construction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characterizes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the main sentence, explaining: </a:t>
            </a:r>
            <a:endParaRPr lang="en-US" b="1" dirty="0" smtClean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r>
              <a:rPr lang="en-US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REASON: </a:t>
            </a: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The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hour being late, she hurried </a:t>
            </a: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home.</a:t>
            </a:r>
          </a:p>
          <a:p>
            <a:pPr algn="just"/>
            <a:endParaRPr lang="en-US" b="1" dirty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r>
              <a:rPr lang="en-US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TIME:</a:t>
            </a: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 His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story told, he </a:t>
            </a: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sighed.</a:t>
            </a:r>
          </a:p>
          <a:p>
            <a:pPr algn="just"/>
            <a:endParaRPr lang="en-US" b="1" dirty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r>
              <a:rPr lang="en-US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RELATED </a:t>
            </a:r>
            <a:r>
              <a:rPr lang="en-US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CIRCUMSTANCES: </a:t>
            </a: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He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was standing there silent, a bitter smile curling his </a:t>
            </a: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lips</a:t>
            </a:r>
          </a:p>
          <a:p>
            <a:pPr algn="just"/>
            <a:endParaRPr lang="en-US" b="1" dirty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An absolute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participle construction in an English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sentences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is always separated by a comma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.</a:t>
            </a:r>
          </a:p>
          <a:p>
            <a:pPr algn="just"/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An absolute participle construction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is one of the most difficult participle constructions in the English language.</a:t>
            </a:r>
          </a:p>
        </p:txBody>
      </p:sp>
    </p:spTree>
    <p:extLst>
      <p:ext uri="{BB962C8B-B14F-4D97-AF65-F5344CB8AC3E}">
        <p14:creationId xmlns:p14="http://schemas.microsoft.com/office/powerpoint/2010/main" val="12081074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88291" y="0"/>
            <a:ext cx="10280073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4. Absolute </a:t>
            </a:r>
            <a:r>
              <a:rPr lang="en-US" sz="2800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Participle Construction</a:t>
            </a:r>
          </a:p>
          <a:p>
            <a:pPr algn="ctr" fontAlgn="base"/>
            <a:r>
              <a:rPr lang="en-US" sz="2400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Some examples</a:t>
            </a:r>
          </a:p>
          <a:p>
            <a:pPr fontAlgn="base">
              <a:lnSpc>
                <a:spcPct val="150000"/>
              </a:lnSpc>
            </a:pP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The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weather being cold, he put on his overcoat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The weather having changed, we decided not to leave.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The bridge hav­ing been swept by the flood away, the train didn’t arrive.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There being little time left, they took a taxi to get to the theatre in time.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It being cold and damp, the weary </a:t>
            </a:r>
            <a:r>
              <a:rPr lang="en-US" b="1" dirty="0" err="1" smtClean="0">
                <a:latin typeface="Raleway Light" panose="020B0403030101060003" pitchFamily="34" charset="-52"/>
                <a:ea typeface="Roboto" panose="02000000000000000000" pitchFamily="2" charset="0"/>
              </a:rPr>
              <a:t>travellers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made a fire to warm themselves.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It being very late, they decided to put off their visit.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The sun having set an hour before, it was getting darker.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The weather being very warm, the windows were left open.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And the wind having dropped, they decided to set out to walk.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The next morning, it being Sunday, they all went to church.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There being nothing else on the ta­ble, the girl said that she wasn’t hungry.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The children being tired, they returned more slowly home.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The wind being very strong, our yacht couldn’t reach the bank of the island.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It being now pretty late, we took our candles and went upstairs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.</a:t>
            </a:r>
            <a:endParaRPr lang="en-US" b="1" dirty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1094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320800" y="260091"/>
            <a:ext cx="10280073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 smtClean="0">
              <a:solidFill>
                <a:srgbClr val="C0000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5</a:t>
            </a:r>
            <a:r>
              <a:rPr lang="en-US" sz="2800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. </a:t>
            </a:r>
            <a:r>
              <a:rPr lang="en-US" sz="2800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Preferences constructions</a:t>
            </a:r>
            <a:endParaRPr lang="en-US" sz="2800" b="1" dirty="0">
              <a:solidFill>
                <a:srgbClr val="C0000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ctr"/>
            <a:endParaRPr lang="en-US" sz="2800" b="1" dirty="0">
              <a:solidFill>
                <a:srgbClr val="C0000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The Preference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constructions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in English are divided into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3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groups:</a:t>
            </a:r>
          </a:p>
          <a:p>
            <a:pPr algn="just"/>
            <a:endParaRPr lang="en-US" b="1" dirty="0">
              <a:solidFill>
                <a:srgbClr val="C0000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just"/>
            <a:r>
              <a:rPr lang="en-US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1. Verbs </a:t>
            </a:r>
            <a:r>
              <a:rPr lang="en-US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that express a positive attitude to the action:</a:t>
            </a:r>
          </a:p>
          <a:p>
            <a:pPr fontAlgn="base"/>
            <a:endParaRPr lang="en-US" b="1" dirty="0" smtClean="0">
              <a:solidFill>
                <a:srgbClr val="C0000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ctr" fontAlgn="base"/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l</a:t>
            </a:r>
            <a:r>
              <a:rPr lang="ru-RU" b="1" dirty="0" err="1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ike</a:t>
            </a: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, </a:t>
            </a:r>
            <a:r>
              <a:rPr lang="ru-RU" b="1" dirty="0" err="1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love</a:t>
            </a: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, </a:t>
            </a:r>
            <a:r>
              <a:rPr lang="ru-RU" b="1" dirty="0" err="1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enjoy</a:t>
            </a: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, </a:t>
            </a:r>
            <a:r>
              <a:rPr lang="ru-RU" b="1" dirty="0" err="1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prefer</a:t>
            </a:r>
            <a:endParaRPr lang="en-US" b="1" dirty="0" smtClean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ctr" fontAlgn="base"/>
            <a:endParaRPr lang="en-US" b="1" dirty="0" smtClean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/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Most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importantly, after these verbs, the other action verb is always in the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ING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 form: </a:t>
            </a:r>
          </a:p>
          <a:p>
            <a:pPr fontAlgn="base"/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/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 like </a:t>
            </a: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reading</a:t>
            </a:r>
          </a:p>
          <a:p>
            <a:pPr fontAlgn="base"/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love reading </a:t>
            </a: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books</a:t>
            </a:r>
          </a:p>
          <a:p>
            <a:pPr fontAlgn="base"/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enjoy listening to </a:t>
            </a: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music</a:t>
            </a:r>
          </a:p>
          <a:p>
            <a:pPr fontAlgn="base"/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prefer playing football to playing basketball.</a:t>
            </a:r>
          </a:p>
          <a:p>
            <a:pPr fontAlgn="base"/>
            <a:endParaRPr lang="en-US" b="1" dirty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/>
            <a:r>
              <a:rPr lang="en-US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2. Verbs </a:t>
            </a:r>
            <a:r>
              <a:rPr lang="en-US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that express a negative attitude </a:t>
            </a:r>
            <a:r>
              <a:rPr lang="en-US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to the </a:t>
            </a:r>
            <a:r>
              <a:rPr lang="en-US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action:</a:t>
            </a:r>
          </a:p>
          <a:p>
            <a:pPr fontAlgn="base"/>
            <a:endParaRPr lang="en-US" b="1" dirty="0">
              <a:solidFill>
                <a:srgbClr val="C0000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ctr" fontAlgn="base"/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d</a:t>
            </a:r>
            <a:r>
              <a:rPr lang="ru-RU" b="1" dirty="0" err="1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islike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, </a:t>
            </a:r>
            <a:r>
              <a:rPr lang="ru-RU" b="1" dirty="0" err="1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hate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, </a:t>
            </a:r>
            <a:r>
              <a:rPr lang="ru-RU" b="1" dirty="0" err="1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can’t</a:t>
            </a:r>
            <a:r>
              <a:rPr lang="ru-RU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stand</a:t>
            </a:r>
            <a:r>
              <a:rPr lang="ru-RU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 </a:t>
            </a:r>
            <a:endParaRPr lang="en-US" b="1" dirty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4186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320800" y="43953"/>
            <a:ext cx="10280073" cy="689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Preferences constructions</a:t>
            </a:r>
            <a:endParaRPr lang="en-US" sz="2800" b="1" dirty="0">
              <a:solidFill>
                <a:srgbClr val="C0000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/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dislike cooking. </a:t>
            </a:r>
            <a:endParaRPr lang="en-US" b="1" dirty="0" smtClean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/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hate washing up.  </a:t>
            </a:r>
            <a:endParaRPr lang="en-US" b="1" dirty="0" smtClean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/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can’t stand getting up early. </a:t>
            </a:r>
          </a:p>
          <a:p>
            <a:pPr fontAlgn="base"/>
            <a:endParaRPr lang="en-US" b="1" dirty="0" smtClean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/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If you are not so categorical, then you can use the verb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don’t mind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:</a:t>
            </a:r>
          </a:p>
          <a:p>
            <a:pPr fontAlgn="base"/>
            <a:endParaRPr lang="en-US" b="1" dirty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/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 don’t mind cooking. </a:t>
            </a:r>
            <a:endParaRPr lang="en-US" b="1" dirty="0" smtClean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/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don’t mind washing up. </a:t>
            </a:r>
            <a:endParaRPr lang="ru-RU" b="1" dirty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/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 don’t mind getting up early</a:t>
            </a: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.</a:t>
            </a:r>
          </a:p>
          <a:p>
            <a:pPr fontAlgn="base"/>
            <a:endParaRPr lang="en-US" b="1" dirty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/>
            <a:r>
              <a:rPr lang="en-US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3. The </a:t>
            </a:r>
            <a:r>
              <a:rPr lang="en-US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preference </a:t>
            </a:r>
            <a:r>
              <a:rPr lang="en-US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constructions </a:t>
            </a:r>
            <a:r>
              <a:rPr lang="ru-RU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«</a:t>
            </a:r>
            <a:r>
              <a:rPr lang="en-US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would rather</a:t>
            </a:r>
            <a:r>
              <a:rPr lang="ru-RU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»</a:t>
            </a:r>
            <a:r>
              <a:rPr lang="en-US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 </a:t>
            </a:r>
            <a:r>
              <a:rPr lang="az-Latn-AZ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vs</a:t>
            </a:r>
            <a:r>
              <a:rPr lang="en-US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 </a:t>
            </a:r>
            <a:r>
              <a:rPr lang="az-Latn-AZ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«</a:t>
            </a:r>
            <a:r>
              <a:rPr lang="en-US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would prefer</a:t>
            </a:r>
            <a:r>
              <a:rPr lang="az-Latn-AZ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»</a:t>
            </a:r>
          </a:p>
          <a:p>
            <a:pPr fontAlgn="base"/>
            <a:endParaRPr lang="az-Latn-AZ" b="1" dirty="0" smtClean="0">
              <a:solidFill>
                <a:srgbClr val="C0000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/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We use preference constructs when we say what we would like to do </a:t>
            </a:r>
            <a:r>
              <a:rPr lang="az-Latn-AZ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something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in a particular situation.</a:t>
            </a:r>
            <a:endParaRPr lang="az-Latn-AZ" b="1" dirty="0" smtClean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/>
            <a:endParaRPr lang="az-Latn-AZ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/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Remember: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 would rather = I would prefer = I would </a:t>
            </a: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like</a:t>
            </a:r>
            <a:endParaRPr lang="az-Latn-AZ" b="1" dirty="0" smtClean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/>
            <a:endParaRPr lang="az-Latn-AZ" b="1" dirty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/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Do not confuse the expressions </a:t>
            </a:r>
            <a:r>
              <a:rPr lang="en-US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 would rather do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 and </a:t>
            </a:r>
            <a:r>
              <a:rPr lang="en-US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 would </a:t>
            </a:r>
            <a:r>
              <a:rPr lang="az-Latn-AZ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prefer to</a:t>
            </a:r>
            <a:r>
              <a:rPr lang="en-US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 do</a:t>
            </a:r>
            <a:r>
              <a:rPr lang="az-Latn-AZ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!</a:t>
            </a:r>
          </a:p>
          <a:p>
            <a:pPr fontAlgn="base"/>
            <a:endParaRPr lang="az-Latn-AZ" b="1" dirty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ctr" fontAlgn="base"/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I’d rather stay home tonight.</a:t>
            </a:r>
          </a:p>
          <a:p>
            <a:pPr algn="ctr" fontAlgn="base"/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I’ d prefer to stay home tonight. </a:t>
            </a:r>
            <a:endParaRPr lang="en-US" b="1" dirty="0" smtClean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ctr" fontAlgn="base"/>
            <a:endParaRPr lang="en-US" sz="800" b="1" dirty="0" smtClean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/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Attention:</a:t>
            </a: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 I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like traveling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(gerund)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. </a:t>
            </a:r>
            <a:r>
              <a:rPr lang="en-US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vs</a:t>
            </a: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 would like to travel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(infinitive)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44577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320800" y="260091"/>
            <a:ext cx="10280073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Exercises</a:t>
            </a:r>
            <a:endParaRPr lang="en-US" sz="2800" b="1" dirty="0">
              <a:solidFill>
                <a:srgbClr val="C0000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/>
            <a:endParaRPr lang="en-US" b="1" dirty="0" smtClean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/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Exercise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1. Insert </a:t>
            </a:r>
            <a:r>
              <a:rPr lang="az-Latn-AZ" b="1" dirty="0">
                <a:latin typeface="Raleway Light" panose="020B0403030101060003" pitchFamily="34" charset="-52"/>
                <a:ea typeface="Roboto" panose="02000000000000000000" pitchFamily="2" charset="0"/>
              </a:rPr>
              <a:t>the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verbs </a:t>
            </a:r>
            <a:r>
              <a:rPr lang="az-Latn-AZ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bello</a:t>
            </a:r>
            <a:r>
              <a:rPr lang="en-US" b="1" smtClean="0">
                <a:latin typeface="Raleway Light" panose="020B0403030101060003" pitchFamily="34" charset="-52"/>
                <a:ea typeface="Roboto" panose="02000000000000000000" pitchFamily="2" charset="0"/>
              </a:rPr>
              <a:t>w</a:t>
            </a:r>
            <a:r>
              <a:rPr lang="az-Latn-AZ" b="1" smtClean="0">
                <a:latin typeface="Raleway Light" panose="020B0403030101060003" pitchFamily="34" charset="-52"/>
                <a:ea typeface="Roboto" panose="02000000000000000000" pitchFamily="2" charset="0"/>
              </a:rPr>
              <a:t>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into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sentences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:</a:t>
            </a:r>
            <a:endParaRPr lang="ru-RU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/>
            <a:endParaRPr lang="en-US" b="1" dirty="0" smtClean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algn="ctr" fontAlgn="base"/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do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, draw, go, listen, play, read, ride, swim, talk, visit, </a:t>
            </a:r>
            <a:r>
              <a:rPr lang="en-US" b="1" dirty="0" smtClean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work, buy</a:t>
            </a:r>
            <a:endParaRPr lang="en-US" b="1" dirty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/>
            <a:endParaRPr lang="en-US" b="1" dirty="0" smtClean="0">
              <a:solidFill>
                <a:srgbClr val="0070C0"/>
              </a:solidFill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>
              <a:lnSpc>
                <a:spcPct val="150000"/>
              </a:lnSpc>
            </a:pP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Our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grandfather enjoys ______ in the garden.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My little sister likes _______ dolls.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The boys prefer _____ to music.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The child hates ______ in the swimming pool.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I don’t mind ______ morning exercises.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I enjoy _____ short stories.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They want _______ a bike.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My brother hates ______ to museum.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Granny likes _____ about her garden.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Next time she is going to ____ a vase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.</a:t>
            </a:r>
          </a:p>
          <a:p>
            <a:pPr fontAlgn="base"/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6996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320800" y="260091"/>
            <a:ext cx="10280073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Exercises</a:t>
            </a:r>
          </a:p>
          <a:p>
            <a:pPr fontAlgn="base"/>
            <a:endParaRPr lang="en-US" b="1" dirty="0" smtClean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/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Exercise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2. Insert verbs in the blanks.</a:t>
            </a:r>
          </a:p>
          <a:p>
            <a:pPr fontAlgn="base"/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I hate (a, e, t, k) medicine.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He enjoys (e, e, m, t) new people.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We love (</a:t>
            </a:r>
            <a:r>
              <a:rPr lang="en-US" b="1" dirty="0" err="1">
                <a:latin typeface="Raleway Light" panose="020B0403030101060003" pitchFamily="34" charset="-52"/>
                <a:ea typeface="Roboto" panose="02000000000000000000" pitchFamily="2" charset="0"/>
              </a:rPr>
              <a:t>i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, v, t, s, </a:t>
            </a:r>
            <a:r>
              <a:rPr lang="en-US" b="1" dirty="0" err="1">
                <a:latin typeface="Raleway Light" panose="020B0403030101060003" pitchFamily="34" charset="-52"/>
                <a:ea typeface="Roboto" panose="02000000000000000000" pitchFamily="2" charset="0"/>
              </a:rPr>
              <a:t>i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) our country house.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She hates (e, g, t) up early.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Stop (l, t, a, k)!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They dislike (n, c, l, e, a) their room.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Do you like (y, p, a, l) the guitar?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They would like to (a, t, e) in the cafe.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I enjoy (a, </a:t>
            </a:r>
            <a:r>
              <a:rPr lang="en-US" b="1" dirty="0" err="1">
                <a:latin typeface="Raleway Light" panose="020B0403030101060003" pitchFamily="34" charset="-52"/>
                <a:ea typeface="Roboto" panose="02000000000000000000" pitchFamily="2" charset="0"/>
              </a:rPr>
              <a:t>i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, n, t, p).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It stopped (n, r, </a:t>
            </a:r>
            <a:r>
              <a:rPr lang="en-US" b="1" dirty="0" err="1">
                <a:latin typeface="Raleway Light" panose="020B0403030101060003" pitchFamily="34" charset="-52"/>
                <a:ea typeface="Roboto" panose="02000000000000000000" pitchFamily="2" charset="0"/>
              </a:rPr>
              <a:t>i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, a).</a:t>
            </a:r>
          </a:p>
        </p:txBody>
      </p:sp>
    </p:spTree>
    <p:extLst>
      <p:ext uri="{BB962C8B-B14F-4D97-AF65-F5344CB8AC3E}">
        <p14:creationId xmlns:p14="http://schemas.microsoft.com/office/powerpoint/2010/main" val="11172150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320800" y="260091"/>
            <a:ext cx="10280073" cy="6478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Exercises</a:t>
            </a:r>
          </a:p>
          <a:p>
            <a:pPr algn="ctr" fontAlgn="base">
              <a:lnSpc>
                <a:spcPct val="150000"/>
              </a:lnSpc>
            </a:pP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Exercise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3. Insert Infinitive VS Gerund.</a:t>
            </a:r>
          </a:p>
          <a:p>
            <a:pPr fontAlgn="base">
              <a:lnSpc>
                <a:spcPct val="150000"/>
              </a:lnSpc>
            </a:pPr>
            <a:r>
              <a:rPr lang="en-US" sz="1600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“</a:t>
            </a: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I don’t want ………… (play) the piano right now”, said the girl.</a:t>
            </a:r>
          </a:p>
          <a:p>
            <a:pPr fontAlgn="base">
              <a:lnSpc>
                <a:spcPct val="150000"/>
              </a:lnSpc>
            </a:pP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I had some problems with my English and my brother offered ……… .. (help) me.</a:t>
            </a:r>
          </a:p>
          <a:p>
            <a:pPr fontAlgn="base">
              <a:lnSpc>
                <a:spcPct val="150000"/>
              </a:lnSpc>
            </a:pP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I enjoy ……… (help) my friends.</a:t>
            </a:r>
          </a:p>
          <a:p>
            <a:pPr fontAlgn="base">
              <a:lnSpc>
                <a:spcPct val="150000"/>
              </a:lnSpc>
            </a:pP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"Romeo and Juliet" is a very interesting and romantic film. It is worth ………. (see).</a:t>
            </a:r>
          </a:p>
          <a:p>
            <a:pPr fontAlgn="base">
              <a:lnSpc>
                <a:spcPct val="150000"/>
              </a:lnSpc>
            </a:pP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The tourists come to Moscow ……… (see) its wonderful places of interest.</a:t>
            </a:r>
          </a:p>
          <a:p>
            <a:pPr fontAlgn="base">
              <a:lnSpc>
                <a:spcPct val="150000"/>
              </a:lnSpc>
            </a:pP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My mother wanted ……. (cook) a pie on my birthday.</a:t>
            </a:r>
          </a:p>
          <a:p>
            <a:pPr fontAlgn="base">
              <a:lnSpc>
                <a:spcPct val="150000"/>
              </a:lnSpc>
            </a:pP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She likes …… .. (cook) for our family. She is good at it.</a:t>
            </a:r>
          </a:p>
          <a:p>
            <a:pPr fontAlgn="base">
              <a:lnSpc>
                <a:spcPct val="150000"/>
              </a:lnSpc>
            </a:pP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My uncle is fond of ……… (travel). He has been to ten countries!</a:t>
            </a:r>
          </a:p>
          <a:p>
            <a:pPr fontAlgn="base">
              <a:lnSpc>
                <a:spcPct val="150000"/>
              </a:lnSpc>
            </a:pP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I’d like ……… (travel) all over the world when I grow up.</a:t>
            </a:r>
          </a:p>
          <a:p>
            <a:pPr fontAlgn="base">
              <a:lnSpc>
                <a:spcPct val="150000"/>
              </a:lnSpc>
            </a:pP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When did he ……… .. (drive) a car? - When he was fourteen.</a:t>
            </a:r>
          </a:p>
          <a:p>
            <a:pPr fontAlgn="base">
              <a:lnSpc>
                <a:spcPct val="150000"/>
              </a:lnSpc>
            </a:pP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Little Nick would like ………. (learn) to ride a bicycle.</a:t>
            </a:r>
          </a:p>
          <a:p>
            <a:pPr fontAlgn="base">
              <a:lnSpc>
                <a:spcPct val="150000"/>
              </a:lnSpc>
            </a:pP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I’d like ………… (eat) five cakes, I’m so hungry.</a:t>
            </a:r>
          </a:p>
          <a:p>
            <a:pPr fontAlgn="base">
              <a:lnSpc>
                <a:spcPct val="150000"/>
              </a:lnSpc>
            </a:pP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My little brother hates ………… (eat) oranges.</a:t>
            </a:r>
          </a:p>
          <a:p>
            <a:pPr fontAlgn="base">
              <a:lnSpc>
                <a:spcPct val="150000"/>
              </a:lnSpc>
            </a:pP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I hope ……… (visit) many foreign countries when I grow up.</a:t>
            </a:r>
          </a:p>
          <a:p>
            <a:pPr fontAlgn="base">
              <a:lnSpc>
                <a:spcPct val="150000"/>
              </a:lnSpc>
            </a:pP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Clever students enjoy ……… (do) difficult exercises.</a:t>
            </a:r>
          </a:p>
        </p:txBody>
      </p:sp>
    </p:spTree>
    <p:extLst>
      <p:ext uri="{BB962C8B-B14F-4D97-AF65-F5344CB8AC3E}">
        <p14:creationId xmlns:p14="http://schemas.microsoft.com/office/powerpoint/2010/main" val="34029131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320800" y="260091"/>
            <a:ext cx="10280073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Exercises</a:t>
            </a:r>
          </a:p>
          <a:p>
            <a:pPr fontAlgn="base">
              <a:lnSpc>
                <a:spcPct val="150000"/>
              </a:lnSpc>
            </a:pPr>
            <a:r>
              <a:rPr lang="en-US" sz="1600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Exercise 4. </a:t>
            </a: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Tell ,</a:t>
            </a:r>
            <a:r>
              <a:rPr lang="en-US" sz="1600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 </a:t>
            </a: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what you would like to do. </a:t>
            </a:r>
            <a:endParaRPr lang="en-US" sz="1600" b="1" dirty="0" smtClean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>
              <a:lnSpc>
                <a:spcPct val="150000"/>
              </a:lnSpc>
            </a:pPr>
            <a:r>
              <a:rPr lang="en-US" sz="1600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Use </a:t>
            </a: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the construction </a:t>
            </a:r>
            <a:r>
              <a:rPr lang="en-US" sz="1600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 would like to</a:t>
            </a: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 and the preposition </a:t>
            </a:r>
            <a:r>
              <a:rPr lang="en-US" sz="1600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instead </a:t>
            </a:r>
            <a:r>
              <a:rPr lang="en-US" sz="1600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of</a:t>
            </a:r>
            <a:endParaRPr lang="en-US" sz="1600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>
              <a:lnSpc>
                <a:spcPct val="150000"/>
              </a:lnSpc>
            </a:pPr>
            <a:r>
              <a:rPr lang="en-US" sz="1600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Example: </a:t>
            </a:r>
            <a:r>
              <a:rPr lang="en-US" sz="1600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James </a:t>
            </a:r>
            <a:r>
              <a:rPr lang="en-US" sz="1600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would like to </a:t>
            </a:r>
            <a:r>
              <a:rPr lang="en-US" sz="1600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read a book </a:t>
            </a:r>
            <a:r>
              <a:rPr lang="en-US" sz="1600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instead of </a:t>
            </a:r>
            <a:r>
              <a:rPr lang="en-US" sz="1600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working in the garden.</a:t>
            </a:r>
          </a:p>
          <a:p>
            <a:pPr fontAlgn="base">
              <a:lnSpc>
                <a:spcPct val="150000"/>
              </a:lnSpc>
            </a:pPr>
            <a:r>
              <a:rPr lang="en-US" sz="1600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Commentary</a:t>
            </a: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: A gerund is placed after the preposition instead of</a:t>
            </a:r>
          </a:p>
          <a:p>
            <a:pPr fontAlgn="base">
              <a:lnSpc>
                <a:spcPct val="150000"/>
              </a:lnSpc>
            </a:pPr>
            <a:endParaRPr lang="en-US" sz="1600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>
              <a:lnSpc>
                <a:spcPct val="150000"/>
              </a:lnSpc>
            </a:pP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1. James / read the book / work in the garden.</a:t>
            </a:r>
          </a:p>
          <a:p>
            <a:pPr fontAlgn="base">
              <a:lnSpc>
                <a:spcPct val="150000"/>
              </a:lnSpc>
            </a:pP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2. Chris / play football / do one's homework.</a:t>
            </a:r>
          </a:p>
          <a:p>
            <a:pPr fontAlgn="base">
              <a:lnSpc>
                <a:spcPct val="150000"/>
              </a:lnSpc>
            </a:pP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3. Jane and Mary / sunbathe / clean up.</a:t>
            </a:r>
          </a:p>
          <a:p>
            <a:pPr fontAlgn="base">
              <a:lnSpc>
                <a:spcPct val="150000"/>
              </a:lnSpc>
            </a:pP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4. Laura / watch TB / wash up.</a:t>
            </a:r>
          </a:p>
          <a:p>
            <a:pPr fontAlgn="base">
              <a:lnSpc>
                <a:spcPct val="150000"/>
              </a:lnSpc>
            </a:pP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5. Nick and Peter / ride one's bicycles / play the computer.</a:t>
            </a:r>
          </a:p>
          <a:p>
            <a:pPr fontAlgn="base">
              <a:lnSpc>
                <a:spcPct val="150000"/>
              </a:lnSpc>
            </a:pP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6. </a:t>
            </a:r>
            <a:r>
              <a:rPr lang="en-US" sz="1600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Mr. </a:t>
            </a: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Robertson / drink tea / make a bird house.</a:t>
            </a:r>
          </a:p>
          <a:p>
            <a:pPr fontAlgn="base">
              <a:lnSpc>
                <a:spcPct val="150000"/>
              </a:lnSpc>
            </a:pP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7. </a:t>
            </a:r>
            <a:r>
              <a:rPr lang="en-US" sz="1600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Mrs. </a:t>
            </a: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Smith / talk over the phone / cook.</a:t>
            </a:r>
          </a:p>
          <a:p>
            <a:pPr fontAlgn="base">
              <a:lnSpc>
                <a:spcPct val="150000"/>
              </a:lnSpc>
            </a:pP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8. Irene / write a letter / go to work.</a:t>
            </a:r>
          </a:p>
          <a:p>
            <a:pPr fontAlgn="base">
              <a:lnSpc>
                <a:spcPct val="150000"/>
              </a:lnSpc>
            </a:pP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9. The children / swim / repair the car.</a:t>
            </a:r>
          </a:p>
          <a:p>
            <a:pPr fontAlgn="base">
              <a:lnSpc>
                <a:spcPct val="150000"/>
              </a:lnSpc>
            </a:pPr>
            <a:r>
              <a:rPr lang="en-US" sz="1600" b="1" dirty="0">
                <a:latin typeface="Raleway Light" panose="020B0403030101060003" pitchFamily="34" charset="-52"/>
                <a:ea typeface="Roboto" panose="02000000000000000000" pitchFamily="2" charset="0"/>
              </a:rPr>
              <a:t>10. The dog / walk about the field / look through the window.</a:t>
            </a:r>
          </a:p>
        </p:txBody>
      </p:sp>
    </p:spTree>
    <p:extLst>
      <p:ext uri="{BB962C8B-B14F-4D97-AF65-F5344CB8AC3E}">
        <p14:creationId xmlns:p14="http://schemas.microsoft.com/office/powerpoint/2010/main" val="3800059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320800" y="260091"/>
            <a:ext cx="10280073" cy="629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Exercises</a:t>
            </a:r>
          </a:p>
          <a:p>
            <a:pPr fontAlgn="base">
              <a:lnSpc>
                <a:spcPct val="150000"/>
              </a:lnSpc>
            </a:pP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Exercise 5. Use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the construction  I would prefer to … rather than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Example: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James </a:t>
            </a:r>
            <a:r>
              <a:rPr lang="en-US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would prefer to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read a book </a:t>
            </a:r>
            <a:r>
              <a:rPr lang="en-US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rather than </a:t>
            </a:r>
            <a:r>
              <a:rPr lang="en-US" b="1" dirty="0">
                <a:solidFill>
                  <a:srgbClr val="0070C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work in the garden. </a:t>
            </a:r>
          </a:p>
          <a:p>
            <a:pPr fontAlgn="base">
              <a:lnSpc>
                <a:spcPct val="150000"/>
              </a:lnSpc>
            </a:pP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Commentary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: After </a:t>
            </a:r>
            <a:r>
              <a:rPr lang="en-US" b="1" dirty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rather than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 the infinitive of the verb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is put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without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the particle </a:t>
            </a:r>
            <a:r>
              <a:rPr lang="en-US" b="1" dirty="0" smtClean="0">
                <a:solidFill>
                  <a:srgbClr val="C00000"/>
                </a:solidFill>
                <a:latin typeface="Raleway Light" panose="020B0403030101060003" pitchFamily="34" charset="-52"/>
                <a:ea typeface="Roboto" panose="02000000000000000000" pitchFamily="2" charset="0"/>
              </a:rPr>
              <a:t>to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:</a:t>
            </a:r>
            <a:endParaRPr lang="en-US" b="1" dirty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>
              <a:lnSpc>
                <a:spcPct val="150000"/>
              </a:lnSpc>
            </a:pPr>
            <a:endParaRPr lang="en-US" sz="1600" b="1" dirty="0" smtClean="0">
              <a:latin typeface="Raleway Light" panose="020B0403030101060003" pitchFamily="34" charset="-52"/>
              <a:ea typeface="Roboto" panose="02000000000000000000" pitchFamily="2" charset="0"/>
            </a:endParaRPr>
          </a:p>
          <a:p>
            <a:pPr fontAlgn="base">
              <a:lnSpc>
                <a:spcPct val="150000"/>
              </a:lnSpc>
            </a:pP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1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. James / read the book / work in the garden.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2. Chris / play football / do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his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homework.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3. Jane and Mary / sunbathe / clean up.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4. Laura / watch TB / wash up.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5. Nick and Peter / ride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their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bicycles / play the computer.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6.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Mr.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Robertson / drink tea / make a bird house.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7. </a:t>
            </a:r>
            <a:r>
              <a:rPr lang="en-US" b="1" dirty="0" smtClean="0">
                <a:latin typeface="Raleway Light" panose="020B0403030101060003" pitchFamily="34" charset="-52"/>
                <a:ea typeface="Roboto" panose="02000000000000000000" pitchFamily="2" charset="0"/>
              </a:rPr>
              <a:t>Mrs. </a:t>
            </a: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Smith / talk over the phone / cook.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8.Ireen / write a letter / go to work.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9. The children / swim / repair the car.</a:t>
            </a:r>
          </a:p>
          <a:p>
            <a:pPr fontAlgn="base">
              <a:lnSpc>
                <a:spcPct val="150000"/>
              </a:lnSpc>
            </a:pPr>
            <a:r>
              <a:rPr lang="en-US" b="1" dirty="0">
                <a:latin typeface="Raleway Light" panose="020B0403030101060003" pitchFamily="34" charset="-52"/>
                <a:ea typeface="Roboto" panose="02000000000000000000" pitchFamily="2" charset="0"/>
              </a:rPr>
              <a:t>10. The dog / walk about the field / look through the window.</a:t>
            </a:r>
          </a:p>
        </p:txBody>
      </p:sp>
    </p:spTree>
    <p:extLst>
      <p:ext uri="{BB962C8B-B14F-4D97-AF65-F5344CB8AC3E}">
        <p14:creationId xmlns:p14="http://schemas.microsoft.com/office/powerpoint/2010/main" val="1868101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930</TotalTime>
  <Words>1869</Words>
  <Application>Microsoft Office PowerPoint</Application>
  <PresentationFormat>Widescreen</PresentationFormat>
  <Paragraphs>345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Palatino Linotype</vt:lpstr>
      <vt:lpstr>Raleway Light</vt:lpstr>
      <vt:lpstr>Roboto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Dragon</dc:creator>
  <cp:lastModifiedBy>Dragon</cp:lastModifiedBy>
  <cp:revision>128</cp:revision>
  <dcterms:created xsi:type="dcterms:W3CDTF">2021-01-06T20:28:19Z</dcterms:created>
  <dcterms:modified xsi:type="dcterms:W3CDTF">2021-02-06T20:47:14Z</dcterms:modified>
</cp:coreProperties>
</file>